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501" r:id="rId2"/>
    <p:sldId id="478" r:id="rId3"/>
    <p:sldId id="480" r:id="rId4"/>
    <p:sldId id="481" r:id="rId5"/>
    <p:sldId id="482" r:id="rId6"/>
    <p:sldId id="483" r:id="rId7"/>
    <p:sldId id="485" r:id="rId8"/>
    <p:sldId id="486" r:id="rId9"/>
    <p:sldId id="487" r:id="rId10"/>
    <p:sldId id="488" r:id="rId11"/>
    <p:sldId id="489" r:id="rId12"/>
    <p:sldId id="490" r:id="rId13"/>
    <p:sldId id="491" r:id="rId14"/>
    <p:sldId id="503" r:id="rId15"/>
    <p:sldId id="502" r:id="rId16"/>
    <p:sldId id="492" r:id="rId17"/>
    <p:sldId id="493" r:id="rId18"/>
    <p:sldId id="494" r:id="rId19"/>
    <p:sldId id="495" r:id="rId20"/>
    <p:sldId id="496" r:id="rId21"/>
    <p:sldId id="497" r:id="rId22"/>
    <p:sldId id="498" r:id="rId23"/>
    <p:sldId id="499" r:id="rId24"/>
    <p:sldId id="50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2D53BD-1ED5-44F8-AAB8-875FF07C7C43}" type="datetimeFigureOut">
              <a:rPr lang="fr-FR" smtClean="0"/>
              <a:t>12/03/2025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DB49B2-FAC6-42AF-B225-1C613352E5CC}" type="slidenum">
              <a:rPr lang="fr-FR" smtClean="0"/>
              <a:t>‹N°›</a:t>
            </a:fld>
            <a:endParaRPr lang="fr-FR"/>
          </a:p>
        </p:txBody>
      </p:sp>
    </p:spTree>
    <p:extLst>
      <p:ext uri="{BB962C8B-B14F-4D97-AF65-F5344CB8AC3E}">
        <p14:creationId xmlns:p14="http://schemas.microsoft.com/office/powerpoint/2010/main" val="947941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61CE8-8E31-4705-A8F4-8F2A0D4CAC1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14D17B-049A-4C68-A7FD-FFBF02797F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75A3730-25BF-4998-A976-C1F8CF90A6D4}"/>
              </a:ext>
            </a:extLst>
          </p:cNvPr>
          <p:cNvSpPr>
            <a:spLocks noGrp="1"/>
          </p:cNvSpPr>
          <p:nvPr>
            <p:ph type="dt" sz="half" idx="10"/>
          </p:nvPr>
        </p:nvSpPr>
        <p:spPr/>
        <p:txBody>
          <a:bodyPr/>
          <a:lstStyle/>
          <a:p>
            <a:fld id="{427AFC69-BB1F-432E-B811-A63B847DDB71}" type="datetimeFigureOut">
              <a:rPr lang="en-US" smtClean="0"/>
              <a:t>3/12/2025</a:t>
            </a:fld>
            <a:endParaRPr lang="en-US"/>
          </a:p>
        </p:txBody>
      </p:sp>
      <p:sp>
        <p:nvSpPr>
          <p:cNvPr id="5" name="Footer Placeholder 4">
            <a:extLst>
              <a:ext uri="{FF2B5EF4-FFF2-40B4-BE49-F238E27FC236}">
                <a16:creationId xmlns:a16="http://schemas.microsoft.com/office/drawing/2014/main" id="{2319A13E-9B0B-45B9-B38C-5620E9B749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8D5E85-9C45-4358-9A6C-731CE9FD3F3B}"/>
              </a:ext>
            </a:extLst>
          </p:cNvPr>
          <p:cNvSpPr>
            <a:spLocks noGrp="1"/>
          </p:cNvSpPr>
          <p:nvPr>
            <p:ph type="sldNum" sz="quarter" idx="12"/>
          </p:nvPr>
        </p:nvSpPr>
        <p:spPr/>
        <p:txBody>
          <a:bodyPr/>
          <a:lstStyle/>
          <a:p>
            <a:fld id="{EF8BC553-6049-45DE-B62D-53F8EF36FF13}" type="slidenum">
              <a:rPr lang="en-US" smtClean="0"/>
              <a:t>‹N°›</a:t>
            </a:fld>
            <a:endParaRPr lang="en-US"/>
          </a:p>
        </p:txBody>
      </p:sp>
    </p:spTree>
    <p:extLst>
      <p:ext uri="{BB962C8B-B14F-4D97-AF65-F5344CB8AC3E}">
        <p14:creationId xmlns:p14="http://schemas.microsoft.com/office/powerpoint/2010/main" val="2196858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5F40B-5F21-443A-8327-255D782ACF4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7545AE7-3FC9-4FFF-A8DC-785E3603267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B599E3-9519-4454-AE8C-36E8792E5D19}"/>
              </a:ext>
            </a:extLst>
          </p:cNvPr>
          <p:cNvSpPr>
            <a:spLocks noGrp="1"/>
          </p:cNvSpPr>
          <p:nvPr>
            <p:ph type="dt" sz="half" idx="10"/>
          </p:nvPr>
        </p:nvSpPr>
        <p:spPr/>
        <p:txBody>
          <a:bodyPr/>
          <a:lstStyle/>
          <a:p>
            <a:fld id="{427AFC69-BB1F-432E-B811-A63B847DDB71}" type="datetimeFigureOut">
              <a:rPr lang="en-US" smtClean="0"/>
              <a:t>3/12/2025</a:t>
            </a:fld>
            <a:endParaRPr lang="en-US"/>
          </a:p>
        </p:txBody>
      </p:sp>
      <p:sp>
        <p:nvSpPr>
          <p:cNvPr id="5" name="Footer Placeholder 4">
            <a:extLst>
              <a:ext uri="{FF2B5EF4-FFF2-40B4-BE49-F238E27FC236}">
                <a16:creationId xmlns:a16="http://schemas.microsoft.com/office/drawing/2014/main" id="{366E42DC-39E7-4F9B-A8FB-40F90B3AF7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178C48-41CE-4DF1-B283-1D0639DDEAA9}"/>
              </a:ext>
            </a:extLst>
          </p:cNvPr>
          <p:cNvSpPr>
            <a:spLocks noGrp="1"/>
          </p:cNvSpPr>
          <p:nvPr>
            <p:ph type="sldNum" sz="quarter" idx="12"/>
          </p:nvPr>
        </p:nvSpPr>
        <p:spPr/>
        <p:txBody>
          <a:bodyPr/>
          <a:lstStyle/>
          <a:p>
            <a:fld id="{EF8BC553-6049-45DE-B62D-53F8EF36FF13}" type="slidenum">
              <a:rPr lang="en-US" smtClean="0"/>
              <a:t>‹N°›</a:t>
            </a:fld>
            <a:endParaRPr lang="en-US"/>
          </a:p>
        </p:txBody>
      </p:sp>
    </p:spTree>
    <p:extLst>
      <p:ext uri="{BB962C8B-B14F-4D97-AF65-F5344CB8AC3E}">
        <p14:creationId xmlns:p14="http://schemas.microsoft.com/office/powerpoint/2010/main" val="2308107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5451BB-4637-4646-9E10-CBFD406C053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F1F06CD-4B96-4407-BB4C-A4CD5A70CA5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6E39EA-C07D-4C1D-940A-7C1502A4F209}"/>
              </a:ext>
            </a:extLst>
          </p:cNvPr>
          <p:cNvSpPr>
            <a:spLocks noGrp="1"/>
          </p:cNvSpPr>
          <p:nvPr>
            <p:ph type="dt" sz="half" idx="10"/>
          </p:nvPr>
        </p:nvSpPr>
        <p:spPr/>
        <p:txBody>
          <a:bodyPr/>
          <a:lstStyle/>
          <a:p>
            <a:fld id="{427AFC69-BB1F-432E-B811-A63B847DDB71}" type="datetimeFigureOut">
              <a:rPr lang="en-US" smtClean="0"/>
              <a:t>3/12/2025</a:t>
            </a:fld>
            <a:endParaRPr lang="en-US"/>
          </a:p>
        </p:txBody>
      </p:sp>
      <p:sp>
        <p:nvSpPr>
          <p:cNvPr id="5" name="Footer Placeholder 4">
            <a:extLst>
              <a:ext uri="{FF2B5EF4-FFF2-40B4-BE49-F238E27FC236}">
                <a16:creationId xmlns:a16="http://schemas.microsoft.com/office/drawing/2014/main" id="{49CFA4DE-FD2F-4469-92D4-6D087AACCE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8D8DCB-5D02-4F9B-B816-97F8A0683FD4}"/>
              </a:ext>
            </a:extLst>
          </p:cNvPr>
          <p:cNvSpPr>
            <a:spLocks noGrp="1"/>
          </p:cNvSpPr>
          <p:nvPr>
            <p:ph type="sldNum" sz="quarter" idx="12"/>
          </p:nvPr>
        </p:nvSpPr>
        <p:spPr/>
        <p:txBody>
          <a:bodyPr/>
          <a:lstStyle/>
          <a:p>
            <a:fld id="{EF8BC553-6049-45DE-B62D-53F8EF36FF13}" type="slidenum">
              <a:rPr lang="en-US" smtClean="0"/>
              <a:t>‹N°›</a:t>
            </a:fld>
            <a:endParaRPr lang="en-US"/>
          </a:p>
        </p:txBody>
      </p:sp>
    </p:spTree>
    <p:extLst>
      <p:ext uri="{BB962C8B-B14F-4D97-AF65-F5344CB8AC3E}">
        <p14:creationId xmlns:p14="http://schemas.microsoft.com/office/powerpoint/2010/main" val="1745477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550A5-B9B7-486D-AD5F-15AFB9FC7E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234B3D-D612-49DD-A637-73AB7CC423C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64B164-1AD1-4033-85EE-DC35E86033B4}"/>
              </a:ext>
            </a:extLst>
          </p:cNvPr>
          <p:cNvSpPr>
            <a:spLocks noGrp="1"/>
          </p:cNvSpPr>
          <p:nvPr>
            <p:ph type="dt" sz="half" idx="10"/>
          </p:nvPr>
        </p:nvSpPr>
        <p:spPr/>
        <p:txBody>
          <a:bodyPr/>
          <a:lstStyle/>
          <a:p>
            <a:fld id="{427AFC69-BB1F-432E-B811-A63B847DDB71}" type="datetimeFigureOut">
              <a:rPr lang="en-US" smtClean="0"/>
              <a:t>3/12/2025</a:t>
            </a:fld>
            <a:endParaRPr lang="en-US"/>
          </a:p>
        </p:txBody>
      </p:sp>
      <p:sp>
        <p:nvSpPr>
          <p:cNvPr id="5" name="Footer Placeholder 4">
            <a:extLst>
              <a:ext uri="{FF2B5EF4-FFF2-40B4-BE49-F238E27FC236}">
                <a16:creationId xmlns:a16="http://schemas.microsoft.com/office/drawing/2014/main" id="{6409DF65-6418-4A1B-B8E0-CD8B2138D0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FA07D0-D512-471E-AF05-1A95F618C376}"/>
              </a:ext>
            </a:extLst>
          </p:cNvPr>
          <p:cNvSpPr>
            <a:spLocks noGrp="1"/>
          </p:cNvSpPr>
          <p:nvPr>
            <p:ph type="sldNum" sz="quarter" idx="12"/>
          </p:nvPr>
        </p:nvSpPr>
        <p:spPr/>
        <p:txBody>
          <a:bodyPr/>
          <a:lstStyle/>
          <a:p>
            <a:fld id="{EF8BC553-6049-45DE-B62D-53F8EF36FF13}" type="slidenum">
              <a:rPr lang="en-US" smtClean="0"/>
              <a:t>‹N°›</a:t>
            </a:fld>
            <a:endParaRPr lang="en-US"/>
          </a:p>
        </p:txBody>
      </p:sp>
    </p:spTree>
    <p:extLst>
      <p:ext uri="{BB962C8B-B14F-4D97-AF65-F5344CB8AC3E}">
        <p14:creationId xmlns:p14="http://schemas.microsoft.com/office/powerpoint/2010/main" val="3738810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90534-A31B-46BC-A12B-5D82725F266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8C211DB-2B71-4475-924B-DFCB6140C94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128844A-618C-4EE4-861A-712D9365AAFA}"/>
              </a:ext>
            </a:extLst>
          </p:cNvPr>
          <p:cNvSpPr>
            <a:spLocks noGrp="1"/>
          </p:cNvSpPr>
          <p:nvPr>
            <p:ph type="dt" sz="half" idx="10"/>
          </p:nvPr>
        </p:nvSpPr>
        <p:spPr/>
        <p:txBody>
          <a:bodyPr/>
          <a:lstStyle/>
          <a:p>
            <a:fld id="{427AFC69-BB1F-432E-B811-A63B847DDB71}" type="datetimeFigureOut">
              <a:rPr lang="en-US" smtClean="0"/>
              <a:t>3/12/2025</a:t>
            </a:fld>
            <a:endParaRPr lang="en-US"/>
          </a:p>
        </p:txBody>
      </p:sp>
      <p:sp>
        <p:nvSpPr>
          <p:cNvPr id="5" name="Footer Placeholder 4">
            <a:extLst>
              <a:ext uri="{FF2B5EF4-FFF2-40B4-BE49-F238E27FC236}">
                <a16:creationId xmlns:a16="http://schemas.microsoft.com/office/drawing/2014/main" id="{4C9577D3-E264-465A-BF74-1E7511EC94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08E2AC-F861-4DC8-83DB-88463EF50C87}"/>
              </a:ext>
            </a:extLst>
          </p:cNvPr>
          <p:cNvSpPr>
            <a:spLocks noGrp="1"/>
          </p:cNvSpPr>
          <p:nvPr>
            <p:ph type="sldNum" sz="quarter" idx="12"/>
          </p:nvPr>
        </p:nvSpPr>
        <p:spPr/>
        <p:txBody>
          <a:bodyPr/>
          <a:lstStyle/>
          <a:p>
            <a:fld id="{EF8BC553-6049-45DE-B62D-53F8EF36FF13}" type="slidenum">
              <a:rPr lang="en-US" smtClean="0"/>
              <a:t>‹N°›</a:t>
            </a:fld>
            <a:endParaRPr lang="en-US"/>
          </a:p>
        </p:txBody>
      </p:sp>
    </p:spTree>
    <p:extLst>
      <p:ext uri="{BB962C8B-B14F-4D97-AF65-F5344CB8AC3E}">
        <p14:creationId xmlns:p14="http://schemas.microsoft.com/office/powerpoint/2010/main" val="2888128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52859-52FD-417A-97AD-6430309837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CC5AB9-DCA2-47D1-8654-6CFC861AA1B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C9C661-BD9F-4DA2-9612-BB90D34C2A0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9E69C31-1157-4531-B299-849B9ED2F914}"/>
              </a:ext>
            </a:extLst>
          </p:cNvPr>
          <p:cNvSpPr>
            <a:spLocks noGrp="1"/>
          </p:cNvSpPr>
          <p:nvPr>
            <p:ph type="dt" sz="half" idx="10"/>
          </p:nvPr>
        </p:nvSpPr>
        <p:spPr/>
        <p:txBody>
          <a:bodyPr/>
          <a:lstStyle/>
          <a:p>
            <a:fld id="{427AFC69-BB1F-432E-B811-A63B847DDB71}" type="datetimeFigureOut">
              <a:rPr lang="en-US" smtClean="0"/>
              <a:t>3/12/2025</a:t>
            </a:fld>
            <a:endParaRPr lang="en-US"/>
          </a:p>
        </p:txBody>
      </p:sp>
      <p:sp>
        <p:nvSpPr>
          <p:cNvPr id="6" name="Footer Placeholder 5">
            <a:extLst>
              <a:ext uri="{FF2B5EF4-FFF2-40B4-BE49-F238E27FC236}">
                <a16:creationId xmlns:a16="http://schemas.microsoft.com/office/drawing/2014/main" id="{02767D90-F9C9-4004-BB67-0A7CFBBC14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0778F3-C7A2-407F-99ED-7FFD4C04643D}"/>
              </a:ext>
            </a:extLst>
          </p:cNvPr>
          <p:cNvSpPr>
            <a:spLocks noGrp="1"/>
          </p:cNvSpPr>
          <p:nvPr>
            <p:ph type="sldNum" sz="quarter" idx="12"/>
          </p:nvPr>
        </p:nvSpPr>
        <p:spPr/>
        <p:txBody>
          <a:bodyPr/>
          <a:lstStyle/>
          <a:p>
            <a:fld id="{EF8BC553-6049-45DE-B62D-53F8EF36FF13}" type="slidenum">
              <a:rPr lang="en-US" smtClean="0"/>
              <a:t>‹N°›</a:t>
            </a:fld>
            <a:endParaRPr lang="en-US"/>
          </a:p>
        </p:txBody>
      </p:sp>
    </p:spTree>
    <p:extLst>
      <p:ext uri="{BB962C8B-B14F-4D97-AF65-F5344CB8AC3E}">
        <p14:creationId xmlns:p14="http://schemas.microsoft.com/office/powerpoint/2010/main" val="2471486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34A93-D15A-4300-82BF-A50906B7B2C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DD4649E-8883-4665-867C-82971D598A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08BB125-17E2-462D-BEE7-23CF11DF568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B590DFE-1557-46C7-BCA8-21BB024884F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CEC9FED-4451-49F6-B373-B57474DF4A1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A094A3-49ED-46AE-994E-248381070191}"/>
              </a:ext>
            </a:extLst>
          </p:cNvPr>
          <p:cNvSpPr>
            <a:spLocks noGrp="1"/>
          </p:cNvSpPr>
          <p:nvPr>
            <p:ph type="dt" sz="half" idx="10"/>
          </p:nvPr>
        </p:nvSpPr>
        <p:spPr/>
        <p:txBody>
          <a:bodyPr/>
          <a:lstStyle/>
          <a:p>
            <a:fld id="{427AFC69-BB1F-432E-B811-A63B847DDB71}" type="datetimeFigureOut">
              <a:rPr lang="en-US" smtClean="0"/>
              <a:t>3/12/2025</a:t>
            </a:fld>
            <a:endParaRPr lang="en-US"/>
          </a:p>
        </p:txBody>
      </p:sp>
      <p:sp>
        <p:nvSpPr>
          <p:cNvPr id="8" name="Footer Placeholder 7">
            <a:extLst>
              <a:ext uri="{FF2B5EF4-FFF2-40B4-BE49-F238E27FC236}">
                <a16:creationId xmlns:a16="http://schemas.microsoft.com/office/drawing/2014/main" id="{EEE784D6-1167-482F-8525-61CE233740C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EAAC333-A2BD-49CF-A7F1-99A750832181}"/>
              </a:ext>
            </a:extLst>
          </p:cNvPr>
          <p:cNvSpPr>
            <a:spLocks noGrp="1"/>
          </p:cNvSpPr>
          <p:nvPr>
            <p:ph type="sldNum" sz="quarter" idx="12"/>
          </p:nvPr>
        </p:nvSpPr>
        <p:spPr/>
        <p:txBody>
          <a:bodyPr/>
          <a:lstStyle/>
          <a:p>
            <a:fld id="{EF8BC553-6049-45DE-B62D-53F8EF36FF13}" type="slidenum">
              <a:rPr lang="en-US" smtClean="0"/>
              <a:t>‹N°›</a:t>
            </a:fld>
            <a:endParaRPr lang="en-US"/>
          </a:p>
        </p:txBody>
      </p:sp>
    </p:spTree>
    <p:extLst>
      <p:ext uri="{BB962C8B-B14F-4D97-AF65-F5344CB8AC3E}">
        <p14:creationId xmlns:p14="http://schemas.microsoft.com/office/powerpoint/2010/main" val="4174058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63F18-6D98-44F6-9750-2DA661BEA6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B5CA136-83B0-446A-9A83-9A01CEBB358C}"/>
              </a:ext>
            </a:extLst>
          </p:cNvPr>
          <p:cNvSpPr>
            <a:spLocks noGrp="1"/>
          </p:cNvSpPr>
          <p:nvPr>
            <p:ph type="dt" sz="half" idx="10"/>
          </p:nvPr>
        </p:nvSpPr>
        <p:spPr/>
        <p:txBody>
          <a:bodyPr/>
          <a:lstStyle/>
          <a:p>
            <a:fld id="{427AFC69-BB1F-432E-B811-A63B847DDB71}" type="datetimeFigureOut">
              <a:rPr lang="en-US" smtClean="0"/>
              <a:t>3/12/2025</a:t>
            </a:fld>
            <a:endParaRPr lang="en-US"/>
          </a:p>
        </p:txBody>
      </p:sp>
      <p:sp>
        <p:nvSpPr>
          <p:cNvPr id="4" name="Footer Placeholder 3">
            <a:extLst>
              <a:ext uri="{FF2B5EF4-FFF2-40B4-BE49-F238E27FC236}">
                <a16:creationId xmlns:a16="http://schemas.microsoft.com/office/drawing/2014/main" id="{05DEA37F-D5DB-4EC5-A4AB-5ADA09AD29B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61CE14D-7E98-4F4E-A47A-589309F4F3F7}"/>
              </a:ext>
            </a:extLst>
          </p:cNvPr>
          <p:cNvSpPr>
            <a:spLocks noGrp="1"/>
          </p:cNvSpPr>
          <p:nvPr>
            <p:ph type="sldNum" sz="quarter" idx="12"/>
          </p:nvPr>
        </p:nvSpPr>
        <p:spPr/>
        <p:txBody>
          <a:bodyPr/>
          <a:lstStyle/>
          <a:p>
            <a:fld id="{EF8BC553-6049-45DE-B62D-53F8EF36FF13}" type="slidenum">
              <a:rPr lang="en-US" smtClean="0"/>
              <a:t>‹N°›</a:t>
            </a:fld>
            <a:endParaRPr lang="en-US"/>
          </a:p>
        </p:txBody>
      </p:sp>
    </p:spTree>
    <p:extLst>
      <p:ext uri="{BB962C8B-B14F-4D97-AF65-F5344CB8AC3E}">
        <p14:creationId xmlns:p14="http://schemas.microsoft.com/office/powerpoint/2010/main" val="1949469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390FC2-B99A-4D9E-9E1F-26E46FA7C446}"/>
              </a:ext>
            </a:extLst>
          </p:cNvPr>
          <p:cNvSpPr>
            <a:spLocks noGrp="1"/>
          </p:cNvSpPr>
          <p:nvPr>
            <p:ph type="dt" sz="half" idx="10"/>
          </p:nvPr>
        </p:nvSpPr>
        <p:spPr/>
        <p:txBody>
          <a:bodyPr/>
          <a:lstStyle/>
          <a:p>
            <a:fld id="{427AFC69-BB1F-432E-B811-A63B847DDB71}" type="datetimeFigureOut">
              <a:rPr lang="en-US" smtClean="0"/>
              <a:t>3/12/2025</a:t>
            </a:fld>
            <a:endParaRPr lang="en-US"/>
          </a:p>
        </p:txBody>
      </p:sp>
      <p:sp>
        <p:nvSpPr>
          <p:cNvPr id="3" name="Footer Placeholder 2">
            <a:extLst>
              <a:ext uri="{FF2B5EF4-FFF2-40B4-BE49-F238E27FC236}">
                <a16:creationId xmlns:a16="http://schemas.microsoft.com/office/drawing/2014/main" id="{B2148632-E617-459C-B096-C7CAE772A76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A2E9801-90F0-4E9C-8D9F-92E2C8AFEF3A}"/>
              </a:ext>
            </a:extLst>
          </p:cNvPr>
          <p:cNvSpPr>
            <a:spLocks noGrp="1"/>
          </p:cNvSpPr>
          <p:nvPr>
            <p:ph type="sldNum" sz="quarter" idx="12"/>
          </p:nvPr>
        </p:nvSpPr>
        <p:spPr/>
        <p:txBody>
          <a:bodyPr/>
          <a:lstStyle/>
          <a:p>
            <a:fld id="{EF8BC553-6049-45DE-B62D-53F8EF36FF13}" type="slidenum">
              <a:rPr lang="en-US" smtClean="0"/>
              <a:t>‹N°›</a:t>
            </a:fld>
            <a:endParaRPr lang="en-US"/>
          </a:p>
        </p:txBody>
      </p:sp>
    </p:spTree>
    <p:extLst>
      <p:ext uri="{BB962C8B-B14F-4D97-AF65-F5344CB8AC3E}">
        <p14:creationId xmlns:p14="http://schemas.microsoft.com/office/powerpoint/2010/main" val="3022887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33B7-31D9-4ACC-84D1-C0E6C2B114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0FCBB8-F675-4CD3-AAAA-0D2B1802CC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A276FAA-05E4-42AB-AEC5-861FEF5D4A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E5610DF-3F02-4184-9C6D-5781E92CC07E}"/>
              </a:ext>
            </a:extLst>
          </p:cNvPr>
          <p:cNvSpPr>
            <a:spLocks noGrp="1"/>
          </p:cNvSpPr>
          <p:nvPr>
            <p:ph type="dt" sz="half" idx="10"/>
          </p:nvPr>
        </p:nvSpPr>
        <p:spPr/>
        <p:txBody>
          <a:bodyPr/>
          <a:lstStyle/>
          <a:p>
            <a:fld id="{427AFC69-BB1F-432E-B811-A63B847DDB71}" type="datetimeFigureOut">
              <a:rPr lang="en-US" smtClean="0"/>
              <a:t>3/12/2025</a:t>
            </a:fld>
            <a:endParaRPr lang="en-US"/>
          </a:p>
        </p:txBody>
      </p:sp>
      <p:sp>
        <p:nvSpPr>
          <p:cNvPr id="6" name="Footer Placeholder 5">
            <a:extLst>
              <a:ext uri="{FF2B5EF4-FFF2-40B4-BE49-F238E27FC236}">
                <a16:creationId xmlns:a16="http://schemas.microsoft.com/office/drawing/2014/main" id="{D4115463-BE9C-48BB-99C1-C18F6AC84D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5B45A4-A80F-459D-B443-E261136EF093}"/>
              </a:ext>
            </a:extLst>
          </p:cNvPr>
          <p:cNvSpPr>
            <a:spLocks noGrp="1"/>
          </p:cNvSpPr>
          <p:nvPr>
            <p:ph type="sldNum" sz="quarter" idx="12"/>
          </p:nvPr>
        </p:nvSpPr>
        <p:spPr/>
        <p:txBody>
          <a:bodyPr/>
          <a:lstStyle/>
          <a:p>
            <a:fld id="{EF8BC553-6049-45DE-B62D-53F8EF36FF13}" type="slidenum">
              <a:rPr lang="en-US" smtClean="0"/>
              <a:t>‹N°›</a:t>
            </a:fld>
            <a:endParaRPr lang="en-US"/>
          </a:p>
        </p:txBody>
      </p:sp>
    </p:spTree>
    <p:extLst>
      <p:ext uri="{BB962C8B-B14F-4D97-AF65-F5344CB8AC3E}">
        <p14:creationId xmlns:p14="http://schemas.microsoft.com/office/powerpoint/2010/main" val="2519754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AF4E2-6247-434E-B5EB-9969727270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B8F9B96-D5EB-42FC-942A-E6BE8C5921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D189ECA-3B3C-4F92-B979-BFF784A52B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C43125E-391C-4B14-8463-A0EB49AE417A}"/>
              </a:ext>
            </a:extLst>
          </p:cNvPr>
          <p:cNvSpPr>
            <a:spLocks noGrp="1"/>
          </p:cNvSpPr>
          <p:nvPr>
            <p:ph type="dt" sz="half" idx="10"/>
          </p:nvPr>
        </p:nvSpPr>
        <p:spPr/>
        <p:txBody>
          <a:bodyPr/>
          <a:lstStyle/>
          <a:p>
            <a:fld id="{427AFC69-BB1F-432E-B811-A63B847DDB71}" type="datetimeFigureOut">
              <a:rPr lang="en-US" smtClean="0"/>
              <a:t>3/12/2025</a:t>
            </a:fld>
            <a:endParaRPr lang="en-US"/>
          </a:p>
        </p:txBody>
      </p:sp>
      <p:sp>
        <p:nvSpPr>
          <p:cNvPr id="6" name="Footer Placeholder 5">
            <a:extLst>
              <a:ext uri="{FF2B5EF4-FFF2-40B4-BE49-F238E27FC236}">
                <a16:creationId xmlns:a16="http://schemas.microsoft.com/office/drawing/2014/main" id="{E4D2E3EB-5551-46B9-ACBA-EB79AA165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FC67C4-0347-4B32-95A0-E6E23DB95553}"/>
              </a:ext>
            </a:extLst>
          </p:cNvPr>
          <p:cNvSpPr>
            <a:spLocks noGrp="1"/>
          </p:cNvSpPr>
          <p:nvPr>
            <p:ph type="sldNum" sz="quarter" idx="12"/>
          </p:nvPr>
        </p:nvSpPr>
        <p:spPr/>
        <p:txBody>
          <a:bodyPr/>
          <a:lstStyle/>
          <a:p>
            <a:fld id="{EF8BC553-6049-45DE-B62D-53F8EF36FF13}" type="slidenum">
              <a:rPr lang="en-US" smtClean="0"/>
              <a:t>‹N°›</a:t>
            </a:fld>
            <a:endParaRPr lang="en-US"/>
          </a:p>
        </p:txBody>
      </p:sp>
    </p:spTree>
    <p:extLst>
      <p:ext uri="{BB962C8B-B14F-4D97-AF65-F5344CB8AC3E}">
        <p14:creationId xmlns:p14="http://schemas.microsoft.com/office/powerpoint/2010/main" val="1392966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4DC07E-6E11-45EB-AA20-C2EB546A799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C5D5D5A-D940-499E-85F8-EAC5799A32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374418-431A-471D-BEA3-AE4FA57963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7AFC69-BB1F-432E-B811-A63B847DDB71}" type="datetimeFigureOut">
              <a:rPr lang="en-US" smtClean="0"/>
              <a:t>3/12/2025</a:t>
            </a:fld>
            <a:endParaRPr lang="en-US"/>
          </a:p>
        </p:txBody>
      </p:sp>
      <p:sp>
        <p:nvSpPr>
          <p:cNvPr id="5" name="Footer Placeholder 4">
            <a:extLst>
              <a:ext uri="{FF2B5EF4-FFF2-40B4-BE49-F238E27FC236}">
                <a16:creationId xmlns:a16="http://schemas.microsoft.com/office/drawing/2014/main" id="{5CCD2A2D-7306-4702-A608-848DDE4B93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4E3C13E-47A0-442C-8217-0CA52C3401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8BC553-6049-45DE-B62D-53F8EF36FF13}" type="slidenum">
              <a:rPr lang="en-US" smtClean="0"/>
              <a:t>‹N°›</a:t>
            </a:fld>
            <a:endParaRPr lang="en-US"/>
          </a:p>
        </p:txBody>
      </p:sp>
    </p:spTree>
    <p:extLst>
      <p:ext uri="{BB962C8B-B14F-4D97-AF65-F5344CB8AC3E}">
        <p14:creationId xmlns:p14="http://schemas.microsoft.com/office/powerpoint/2010/main" val="9767497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idaa.abou_mrad_ext@sorbonne-universite.fr" TargetMode="External"/><Relationship Id="rId2" Type="http://schemas.openxmlformats.org/officeDocument/2006/relationships/hyperlink" Target="mailto:nidaa.aboumrad@ua.edu.lb"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00642-4749-4C56-8F8F-99C64B716BCD}"/>
              </a:ext>
            </a:extLst>
          </p:cNvPr>
          <p:cNvSpPr>
            <a:spLocks noGrp="1"/>
          </p:cNvSpPr>
          <p:nvPr>
            <p:ph type="ctrTitle"/>
          </p:nvPr>
        </p:nvSpPr>
        <p:spPr/>
        <p:txBody>
          <a:bodyPr>
            <a:noAutofit/>
          </a:bodyPr>
          <a:lstStyle/>
          <a:p>
            <a:r>
              <a:rPr lang="fr-FR" sz="4400" dirty="0"/>
              <a:t>Grammaticalité, sémiose et traitement neurocognitif de la musique </a:t>
            </a:r>
            <a:br>
              <a:rPr lang="fr-FR" sz="4400" dirty="0"/>
            </a:br>
            <a:r>
              <a:rPr lang="fr-FR" sz="4400" dirty="0"/>
              <a:t>Séance 3: </a:t>
            </a:r>
            <a:r>
              <a:rPr kumimoji="0" lang="fr-FR" sz="4400" b="0" i="0" u="none" strike="noStrike" kern="1200" cap="none" spc="0" normalizeH="0" baseline="0" noProof="0" dirty="0">
                <a:ln>
                  <a:noFill/>
                </a:ln>
                <a:solidFill>
                  <a:srgbClr val="FF0000"/>
                </a:solidFill>
                <a:effectLst/>
                <a:uLnTx/>
                <a:uFillTx/>
                <a:latin typeface="Calibri Light" panose="020F0302020204030204"/>
                <a:ea typeface="+mj-ea"/>
                <a:cs typeface="+mj-cs"/>
              </a:rPr>
              <a:t>Musique et émotions</a:t>
            </a:r>
            <a:br>
              <a:rPr lang="fr-FR" sz="4400" dirty="0"/>
            </a:br>
            <a:r>
              <a:rPr lang="fr-FR" sz="4400" dirty="0"/>
              <a:t>Institut de Musicothérapie de Nantes</a:t>
            </a:r>
            <a:endParaRPr lang="en-US" sz="4400" dirty="0"/>
          </a:p>
        </p:txBody>
      </p:sp>
      <p:sp>
        <p:nvSpPr>
          <p:cNvPr id="3" name="Subtitle 2">
            <a:extLst>
              <a:ext uri="{FF2B5EF4-FFF2-40B4-BE49-F238E27FC236}">
                <a16:creationId xmlns:a16="http://schemas.microsoft.com/office/drawing/2014/main" id="{AC6DEBB6-89E8-46A5-89C6-1DC13B577F81}"/>
              </a:ext>
            </a:extLst>
          </p:cNvPr>
          <p:cNvSpPr>
            <a:spLocks noGrp="1"/>
          </p:cNvSpPr>
          <p:nvPr>
            <p:ph type="subTitle" idx="1"/>
          </p:nvPr>
        </p:nvSpPr>
        <p:spPr/>
        <p:txBody>
          <a:bodyPr>
            <a:normAutofit fontScale="85000" lnSpcReduction="20000"/>
          </a:bodyPr>
          <a:lstStyle/>
          <a:p>
            <a:r>
              <a:rPr lang="fr-FR" dirty="0"/>
              <a:t>Nidaa Abou Mrad</a:t>
            </a:r>
          </a:p>
          <a:p>
            <a:r>
              <a:rPr lang="fr-FR" sz="2400" dirty="0">
                <a:effectLst/>
                <a:latin typeface="Times New Roman" panose="02020603050405020304" pitchFamily="18" charset="0"/>
                <a:ea typeface="Times New Roman" panose="02020603050405020304" pitchFamily="18" charset="0"/>
              </a:rPr>
              <a:t>Chaire de Professeur Senior en musicologie, neurosciences et musicothérapie, UFR de musique et musicologie, Sorbonne Université, </a:t>
            </a:r>
            <a:r>
              <a:rPr lang="fr-FR" sz="2400" dirty="0" err="1">
                <a:effectLst/>
                <a:latin typeface="Times New Roman" panose="02020603050405020304" pitchFamily="18" charset="0"/>
                <a:ea typeface="Times New Roman" panose="02020603050405020304" pitchFamily="18" charset="0"/>
              </a:rPr>
              <a:t>IReMus</a:t>
            </a:r>
            <a:r>
              <a:rPr lang="fr-FR" sz="2400" dirty="0">
                <a:effectLst/>
                <a:latin typeface="Times New Roman" panose="02020603050405020304" pitchFamily="18" charset="0"/>
                <a:ea typeface="Times New Roman" panose="02020603050405020304" pitchFamily="18" charset="0"/>
              </a:rPr>
              <a:t>, en même temps que docteur en médecine, doyen de la Faculté de musique et musicologie et directeur </a:t>
            </a:r>
            <a:r>
              <a:rPr lang="fr-FR" sz="2400" spc="-10" dirty="0">
                <a:effectLst/>
                <a:latin typeface="Times New Roman" panose="02020603050405020304" pitchFamily="18" charset="0"/>
                <a:ea typeface="Times New Roman" panose="02020603050405020304" pitchFamily="18" charset="0"/>
              </a:rPr>
              <a:t>du Centre de recherche sur les traditions musicales </a:t>
            </a:r>
            <a:r>
              <a:rPr lang="fr-FR" sz="2400" dirty="0">
                <a:effectLst/>
                <a:latin typeface="Times New Roman" panose="02020603050405020304" pitchFamily="18" charset="0"/>
                <a:ea typeface="Times New Roman" panose="02020603050405020304" pitchFamily="18" charset="0"/>
              </a:rPr>
              <a:t>à l’Université Antonine (Liban). </a:t>
            </a:r>
            <a:r>
              <a:rPr lang="fr-FR" sz="2400" u="sng" dirty="0">
                <a:solidFill>
                  <a:srgbClr val="0000FF"/>
                </a:solidFill>
                <a:effectLst/>
                <a:latin typeface="Times New Roman" panose="02020603050405020304" pitchFamily="18" charset="0"/>
                <a:ea typeface="Times New Roman" panose="02020603050405020304" pitchFamily="18" charset="0"/>
                <a:hlinkClick r:id="rId2"/>
              </a:rPr>
              <a:t>nidaa.aboumrad@ua.edu.lb</a:t>
            </a:r>
            <a:r>
              <a:rPr lang="fr-FR" sz="2400" dirty="0">
                <a:effectLst/>
                <a:latin typeface="Times New Roman" panose="02020603050405020304" pitchFamily="18" charset="0"/>
                <a:ea typeface="Times New Roman" panose="02020603050405020304" pitchFamily="18" charset="0"/>
              </a:rPr>
              <a:t> ; </a:t>
            </a:r>
            <a:r>
              <a:rPr lang="fr-FR" sz="2400" u="sng" dirty="0">
                <a:solidFill>
                  <a:srgbClr val="0000FF"/>
                </a:solidFill>
                <a:effectLst/>
                <a:latin typeface="Times New Roman" panose="02020603050405020304" pitchFamily="18" charset="0"/>
                <a:ea typeface="Times New Roman" panose="02020603050405020304" pitchFamily="18" charset="0"/>
                <a:hlinkClick r:id="rId3"/>
              </a:rPr>
              <a:t>nidaa.abou_mrad_ext@sorbonne-universite.fr</a:t>
            </a:r>
            <a:endParaRPr lang="en-US" dirty="0"/>
          </a:p>
        </p:txBody>
      </p:sp>
    </p:spTree>
    <p:extLst>
      <p:ext uri="{BB962C8B-B14F-4D97-AF65-F5344CB8AC3E}">
        <p14:creationId xmlns:p14="http://schemas.microsoft.com/office/powerpoint/2010/main" val="42927500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No alt text provided for this image">
            <a:extLst>
              <a:ext uri="{FF2B5EF4-FFF2-40B4-BE49-F238E27FC236}">
                <a16:creationId xmlns:a16="http://schemas.microsoft.com/office/drawing/2014/main" id="{3BE66F85-236D-4F5A-BAE5-62D3600845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1009" y="59005"/>
            <a:ext cx="9973994" cy="66493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46865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A498ABE4-06C5-417A-A0D9-9889FECEC9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54016" y="735237"/>
            <a:ext cx="5923722" cy="5923722"/>
          </a:xfrm>
          <a:prstGeom prst="rect">
            <a:avLst/>
          </a:prstGeom>
        </p:spPr>
      </p:pic>
    </p:spTree>
    <p:extLst>
      <p:ext uri="{BB962C8B-B14F-4D97-AF65-F5344CB8AC3E}">
        <p14:creationId xmlns:p14="http://schemas.microsoft.com/office/powerpoint/2010/main" val="266888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00642-4749-4C56-8F8F-99C64B716BCD}"/>
              </a:ext>
            </a:extLst>
          </p:cNvPr>
          <p:cNvSpPr>
            <a:spLocks noGrp="1"/>
          </p:cNvSpPr>
          <p:nvPr>
            <p:ph type="title"/>
          </p:nvPr>
        </p:nvSpPr>
        <p:spPr/>
        <p:txBody>
          <a:bodyPr>
            <a:normAutofit/>
          </a:bodyPr>
          <a:lstStyle/>
          <a:p>
            <a:pPr lvl="0"/>
            <a:r>
              <a:rPr lang="fr-FR" dirty="0"/>
              <a:t>La musique et le circuit de la récompense et du plaisir</a:t>
            </a:r>
            <a:endParaRPr lang="en-US" dirty="0"/>
          </a:p>
        </p:txBody>
      </p:sp>
      <p:sp>
        <p:nvSpPr>
          <p:cNvPr id="3" name="Subtitle 2">
            <a:extLst>
              <a:ext uri="{FF2B5EF4-FFF2-40B4-BE49-F238E27FC236}">
                <a16:creationId xmlns:a16="http://schemas.microsoft.com/office/drawing/2014/main" id="{AC6DEBB6-89E8-46A5-89C6-1DC13B577F81}"/>
              </a:ext>
            </a:extLst>
          </p:cNvPr>
          <p:cNvSpPr>
            <a:spLocks noGrp="1"/>
          </p:cNvSpPr>
          <p:nvPr>
            <p:ph idx="1"/>
          </p:nvPr>
        </p:nvSpPr>
        <p:spPr>
          <a:xfrm>
            <a:off x="838200" y="1825624"/>
            <a:ext cx="10515600" cy="4336637"/>
          </a:xfrm>
        </p:spPr>
        <p:txBody>
          <a:bodyPr>
            <a:normAutofit fontScale="92500" lnSpcReduction="20000"/>
          </a:bodyPr>
          <a:lstStyle/>
          <a:p>
            <a:r>
              <a:rPr lang="fr-FR"/>
              <a:t>Ce circuit dopaminergique dans son composant mésolimbique part des neurones de l’aire tegmentale ventrale et innerve plusieurs structures du système limbique dont le noyau </a:t>
            </a:r>
            <a:r>
              <a:rPr lang="fr-FR" i="1"/>
              <a:t>accumbens</a:t>
            </a:r>
            <a:r>
              <a:rPr lang="fr-FR"/>
              <a:t>. </a:t>
            </a:r>
          </a:p>
          <a:p>
            <a:r>
              <a:rPr lang="fr-FR"/>
              <a:t>Cette ancienne voie méso­limbique, importante pour la mémoire et la motivation des comportements, est désormais tenue pour être activée également par ce stimulus abstrait (susceptible de susciter des sentiments d’euphorie et d’envie, mais qui n’est pas directement lié à la survie) qu’est la musique (Salimpoor, et al., 2009 ; 2011). </a:t>
            </a:r>
          </a:p>
          <a:p>
            <a:r>
              <a:rPr lang="fr-FR"/>
              <a:t>Ainsi la neuroimagerie (ima­gerie par résonance magnétique fonctionnelle IRMf et tomographie par émission de positrons TEP), combinée à des mesures psychophysiologiques de l’activité du système ner­veux autonome, a-t-elle montré que ce système impliqué aussi bien dans les apprentissages que dans l’addiction à la drogue est mis en branle par l’audition de sé­quences musicales. </a:t>
            </a:r>
            <a:endParaRPr lang="fr-FR" dirty="0"/>
          </a:p>
        </p:txBody>
      </p:sp>
    </p:spTree>
    <p:extLst>
      <p:ext uri="{BB962C8B-B14F-4D97-AF65-F5344CB8AC3E}">
        <p14:creationId xmlns:p14="http://schemas.microsoft.com/office/powerpoint/2010/main" val="1503572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00642-4749-4C56-8F8F-99C64B716BCD}"/>
              </a:ext>
            </a:extLst>
          </p:cNvPr>
          <p:cNvSpPr>
            <a:spLocks noGrp="1"/>
          </p:cNvSpPr>
          <p:nvPr>
            <p:ph type="title"/>
          </p:nvPr>
        </p:nvSpPr>
        <p:spPr/>
        <p:txBody>
          <a:bodyPr>
            <a:normAutofit/>
          </a:bodyPr>
          <a:lstStyle/>
          <a:p>
            <a:pPr lvl="0"/>
            <a:r>
              <a:rPr lang="fr-FR" dirty="0"/>
              <a:t>La musique et le circuit de la récompense et du plaisir: éthos</a:t>
            </a:r>
            <a:endParaRPr lang="en-US" dirty="0"/>
          </a:p>
        </p:txBody>
      </p:sp>
      <p:sp>
        <p:nvSpPr>
          <p:cNvPr id="3" name="Subtitle 2">
            <a:extLst>
              <a:ext uri="{FF2B5EF4-FFF2-40B4-BE49-F238E27FC236}">
                <a16:creationId xmlns:a16="http://schemas.microsoft.com/office/drawing/2014/main" id="{AC6DEBB6-89E8-46A5-89C6-1DC13B577F81}"/>
              </a:ext>
            </a:extLst>
          </p:cNvPr>
          <p:cNvSpPr>
            <a:spLocks noGrp="1"/>
          </p:cNvSpPr>
          <p:nvPr>
            <p:ph idx="1"/>
          </p:nvPr>
        </p:nvSpPr>
        <p:spPr>
          <a:xfrm>
            <a:off x="838200" y="1825624"/>
            <a:ext cx="10515600" cy="4336637"/>
          </a:xfrm>
        </p:spPr>
        <p:txBody>
          <a:bodyPr>
            <a:normAutofit fontScale="92500" lnSpcReduction="20000"/>
          </a:bodyPr>
          <a:lstStyle/>
          <a:p>
            <a:r>
              <a:rPr lang="fr-FR" dirty="0"/>
              <a:t>Une étude menée par </a:t>
            </a:r>
            <a:r>
              <a:rPr lang="fr-FR" dirty="0" err="1"/>
              <a:t>Mitterschiffthaler</a:t>
            </a:r>
            <a:r>
              <a:rPr lang="fr-FR" dirty="0"/>
              <a:t> et al. a permis de mettre en exergue (grâce à l’IRMf) la localisation de l’activation cérébrale concomitante à l’audition de fragments musicaux de système tonal harmonique en fonction de la valence émotionnelle de ce fragment, </a:t>
            </a:r>
          </a:p>
          <a:p>
            <a:r>
              <a:rPr lang="fr-FR" dirty="0"/>
              <a:t>s’agissant du striatum ventral et dorsal, du complexe cingulaire antérieur, du gyrus parahippocampique et des aires auditives associatives, structures activées à l’audition d’un fragment musical de valence gaie, </a:t>
            </a:r>
          </a:p>
          <a:p>
            <a:r>
              <a:rPr lang="fr-FR" dirty="0"/>
              <a:t>tandis que l’audition d’un fragment de valence triste active l’hippocampe, l’amygdale et les aires auditives associatives </a:t>
            </a:r>
          </a:p>
          <a:p>
            <a:r>
              <a:rPr lang="fr-FR" dirty="0"/>
              <a:t>et que l’audition d’un fragment de valence neutre active l’insula et ces mêmes aires auditives associatives, une grande partie de ces instances faisant partie du circuit dopaminergique de la récompense et du plaisir (</a:t>
            </a:r>
            <a:r>
              <a:rPr lang="fr-FR" dirty="0" err="1"/>
              <a:t>Mitterschiffthaler</a:t>
            </a:r>
            <a:r>
              <a:rPr lang="fr-FR" dirty="0"/>
              <a:t> et al., 2007). </a:t>
            </a:r>
            <a:endParaRPr lang="en-GB" dirty="0"/>
          </a:p>
        </p:txBody>
      </p:sp>
    </p:spTree>
    <p:extLst>
      <p:ext uri="{BB962C8B-B14F-4D97-AF65-F5344CB8AC3E}">
        <p14:creationId xmlns:p14="http://schemas.microsoft.com/office/powerpoint/2010/main" val="2307301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00642-4749-4C56-8F8F-99C64B716BCD}"/>
              </a:ext>
            </a:extLst>
          </p:cNvPr>
          <p:cNvSpPr>
            <a:spLocks noGrp="1"/>
          </p:cNvSpPr>
          <p:nvPr>
            <p:ph type="title"/>
          </p:nvPr>
        </p:nvSpPr>
        <p:spPr/>
        <p:txBody>
          <a:bodyPr>
            <a:normAutofit/>
          </a:bodyPr>
          <a:lstStyle/>
          <a:p>
            <a:pPr lvl="0"/>
            <a:r>
              <a:rPr lang="fr-FR" dirty="0"/>
              <a:t>La musique et le circuit de la récompense et du plaisir: attente et résolution</a:t>
            </a:r>
            <a:endParaRPr lang="en-US" dirty="0"/>
          </a:p>
        </p:txBody>
      </p:sp>
      <p:sp>
        <p:nvSpPr>
          <p:cNvPr id="3" name="Subtitle 2">
            <a:extLst>
              <a:ext uri="{FF2B5EF4-FFF2-40B4-BE49-F238E27FC236}">
                <a16:creationId xmlns:a16="http://schemas.microsoft.com/office/drawing/2014/main" id="{AC6DEBB6-89E8-46A5-89C6-1DC13B577F81}"/>
              </a:ext>
            </a:extLst>
          </p:cNvPr>
          <p:cNvSpPr>
            <a:spLocks noGrp="1"/>
          </p:cNvSpPr>
          <p:nvPr>
            <p:ph idx="1"/>
          </p:nvPr>
        </p:nvSpPr>
        <p:spPr>
          <a:xfrm>
            <a:off x="838200" y="1825624"/>
            <a:ext cx="10515600" cy="4336637"/>
          </a:xfrm>
        </p:spPr>
        <p:txBody>
          <a:bodyPr>
            <a:normAutofit fontScale="92500" lnSpcReduction="20000"/>
          </a:bodyPr>
          <a:lstStyle/>
          <a:p>
            <a:r>
              <a:rPr lang="fr-FR" dirty="0"/>
              <a:t>De même, </a:t>
            </a:r>
            <a:r>
              <a:rPr lang="fr-FR" dirty="0" err="1"/>
              <a:t>Salimpoor</a:t>
            </a:r>
            <a:r>
              <a:rPr lang="fr-FR" dirty="0"/>
              <a:t> et al. ont mis en exergue (en IRMf) </a:t>
            </a:r>
          </a:p>
          <a:p>
            <a:r>
              <a:rPr lang="fr-FR" dirty="0"/>
              <a:t>l’activation du noyau caudé lors de l’attente d’une résolution musicale et </a:t>
            </a:r>
          </a:p>
          <a:p>
            <a:r>
              <a:rPr lang="fr-FR" dirty="0"/>
              <a:t>l’activation du striatum ventral (plus précisément du nucleus accumbens), lors du pic émotionnel concomitant à la résolution de l’attente (</a:t>
            </a:r>
            <a:r>
              <a:rPr lang="fr-FR" dirty="0" err="1"/>
              <a:t>Salimpoor</a:t>
            </a:r>
            <a:r>
              <a:rPr lang="fr-FR" dirty="0"/>
              <a:t> et al., 2011), </a:t>
            </a:r>
          </a:p>
          <a:p>
            <a:r>
              <a:rPr lang="fr-FR" dirty="0"/>
              <a:t>tandis que </a:t>
            </a:r>
            <a:r>
              <a:rPr lang="fr-FR" dirty="0" err="1"/>
              <a:t>Levitin</a:t>
            </a:r>
            <a:r>
              <a:rPr lang="fr-FR" dirty="0"/>
              <a:t> et Menon ont montré que c’est plutôt le cortex frontolatéral inférieur (aire de Broca) qui s’active lors d’une attente suivie d’une structure musicale inattendue (</a:t>
            </a:r>
            <a:r>
              <a:rPr lang="fr-FR" dirty="0" err="1"/>
              <a:t>Levitin</a:t>
            </a:r>
            <a:r>
              <a:rPr lang="fr-FR" dirty="0"/>
              <a:t> &amp; Menon, 2005). </a:t>
            </a:r>
          </a:p>
          <a:p>
            <a:r>
              <a:rPr lang="fr-FR" dirty="0"/>
              <a:t>Quant à </a:t>
            </a:r>
            <a:r>
              <a:rPr lang="fr-FR" dirty="0" err="1"/>
              <a:t>Koelsch</a:t>
            </a:r>
            <a:r>
              <a:rPr lang="fr-FR" dirty="0"/>
              <a:t>, il relie le traitement de la syntaxe musicale en musique tonale harmonique à l’activation de ce même cortex frontolatéral inférieur, du cortex prémoteur ventrolatéral et vraisemblablement de la partie antérieure du gyrus temporal supérieur (aires auditives associatives) (</a:t>
            </a:r>
            <a:r>
              <a:rPr lang="fr-FR" dirty="0" err="1"/>
              <a:t>Koelsch</a:t>
            </a:r>
            <a:r>
              <a:rPr lang="fr-FR" dirty="0"/>
              <a:t>, 2005). </a:t>
            </a:r>
            <a:endParaRPr lang="en-GB" dirty="0"/>
          </a:p>
        </p:txBody>
      </p:sp>
    </p:spTree>
    <p:extLst>
      <p:ext uri="{BB962C8B-B14F-4D97-AF65-F5344CB8AC3E}">
        <p14:creationId xmlns:p14="http://schemas.microsoft.com/office/powerpoint/2010/main" val="3528466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00642-4749-4C56-8F8F-99C64B716BCD}"/>
              </a:ext>
            </a:extLst>
          </p:cNvPr>
          <p:cNvSpPr>
            <a:spLocks noGrp="1"/>
          </p:cNvSpPr>
          <p:nvPr>
            <p:ph type="title"/>
          </p:nvPr>
        </p:nvSpPr>
        <p:spPr/>
        <p:txBody>
          <a:bodyPr>
            <a:normAutofit/>
          </a:bodyPr>
          <a:lstStyle/>
          <a:p>
            <a:pPr lvl="0"/>
            <a:r>
              <a:rPr lang="fr-FR" dirty="0"/>
              <a:t>La musique et le circuit de la récompense et du plaisir</a:t>
            </a:r>
            <a:endParaRPr lang="en-US" dirty="0"/>
          </a:p>
        </p:txBody>
      </p:sp>
      <p:sp>
        <p:nvSpPr>
          <p:cNvPr id="3" name="Subtitle 2">
            <a:extLst>
              <a:ext uri="{FF2B5EF4-FFF2-40B4-BE49-F238E27FC236}">
                <a16:creationId xmlns:a16="http://schemas.microsoft.com/office/drawing/2014/main" id="{AC6DEBB6-89E8-46A5-89C6-1DC13B577F81}"/>
              </a:ext>
            </a:extLst>
          </p:cNvPr>
          <p:cNvSpPr>
            <a:spLocks noGrp="1"/>
          </p:cNvSpPr>
          <p:nvPr>
            <p:ph idx="1"/>
          </p:nvPr>
        </p:nvSpPr>
        <p:spPr>
          <a:xfrm>
            <a:off x="838200" y="1825624"/>
            <a:ext cx="10515600" cy="4336637"/>
          </a:xfrm>
        </p:spPr>
        <p:txBody>
          <a:bodyPr>
            <a:normAutofit fontScale="70000" lnSpcReduction="20000"/>
          </a:bodyPr>
          <a:lstStyle/>
          <a:p>
            <a:r>
              <a:rPr lang="fr-FR" dirty="0"/>
              <a:t>Une importante synergie apparait en effet entre le noyau </a:t>
            </a:r>
            <a:r>
              <a:rPr lang="fr-FR" i="1" dirty="0"/>
              <a:t>accumbens</a:t>
            </a:r>
            <a:r>
              <a:rPr lang="fr-FR" dirty="0"/>
              <a:t>, centre où se forment les attentes gratifiantes, et le cortex auditif, l’aire cé­rébrale de stockage des informations sur les sons et la musique, région parmi les plus évoluées du cerveau, qui est impliquée dans les processus cognitifs avancés et qui n’est présente que chez les humains. </a:t>
            </a:r>
          </a:p>
          <a:p>
            <a:r>
              <a:rPr lang="fr-FR" dirty="0"/>
              <a:t>Ainsi un plaisir intense (frisson) en réponse à la musique peut-il conduire à la libération de dopamine dans le noyau</a:t>
            </a:r>
            <a:r>
              <a:rPr lang="fr-FR" i="1" dirty="0"/>
              <a:t> accumbens</a:t>
            </a:r>
            <a:r>
              <a:rPr lang="fr-FR" dirty="0"/>
              <a:t>, tandis que l’an­ticipation de la récompense musicale abstraite peut entraîner la libéra­tion de dopamine dans une voie anatomique distincte de celle associée au pic de plaisir lui-même : la voie nigro-striée qui projette des axones de la substance noire (</a:t>
            </a:r>
            <a:r>
              <a:rPr lang="fr-FR" i="1" dirty="0"/>
              <a:t>locus </a:t>
            </a:r>
            <a:r>
              <a:rPr lang="fr-FR" i="1" dirty="0" err="1"/>
              <a:t>niger</a:t>
            </a:r>
            <a:r>
              <a:rPr lang="fr-FR" dirty="0"/>
              <a:t>) au </a:t>
            </a:r>
            <a:r>
              <a:rPr lang="fr-FR" i="1" dirty="0"/>
              <a:t>striatum</a:t>
            </a:r>
            <a:r>
              <a:rPr lang="fr-FR" dirty="0"/>
              <a:t>, qui est formé du noyau caudé et du </a:t>
            </a:r>
            <a:r>
              <a:rPr lang="fr-FR" i="1" dirty="0"/>
              <a:t>putamen</a:t>
            </a:r>
            <a:r>
              <a:rPr lang="fr-FR" dirty="0"/>
              <a:t>, région impli­quée dans le contrôle moteur (maladie de Parkinson) (</a:t>
            </a:r>
            <a:r>
              <a:rPr lang="fr-FR" dirty="0" err="1"/>
              <a:t>Salimpoor</a:t>
            </a:r>
            <a:r>
              <a:rPr lang="fr-FR" dirty="0"/>
              <a:t>, et al., 2011). </a:t>
            </a:r>
          </a:p>
          <a:p>
            <a:r>
              <a:rPr lang="fr-FR" dirty="0"/>
              <a:t>Ces processus de plaisir induit par l’audition d’un donné musical (matérialisé par la libé­ration de dopamine dans le noyau</a:t>
            </a:r>
            <a:r>
              <a:rPr lang="fr-FR" i="1" dirty="0"/>
              <a:t> accumbens</a:t>
            </a:r>
            <a:r>
              <a:rPr lang="fr-FR" dirty="0"/>
              <a:t>), et d’anticipation de la récompense liée à un stimulus musical (libération de dopamine dans le </a:t>
            </a:r>
            <a:r>
              <a:rPr lang="fr-FR" i="1" dirty="0"/>
              <a:t>striatum</a:t>
            </a:r>
            <a:r>
              <a:rPr lang="fr-FR" dirty="0"/>
              <a:t>), en intercon­nexion avec le gyrus temporal supérieur (lieu du traitement des caractéristiques auditives du signal musical) et le cortex frontal (lieu du traitement conscient des in­formations, de la coordination motrice et du langage ver­bal) constituent une part importante du substrat neurobiologique de l’émotion musicale. </a:t>
            </a:r>
          </a:p>
        </p:txBody>
      </p:sp>
    </p:spTree>
    <p:extLst>
      <p:ext uri="{BB962C8B-B14F-4D97-AF65-F5344CB8AC3E}">
        <p14:creationId xmlns:p14="http://schemas.microsoft.com/office/powerpoint/2010/main" val="2688223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00642-4749-4C56-8F8F-99C64B716BCD}"/>
              </a:ext>
            </a:extLst>
          </p:cNvPr>
          <p:cNvSpPr>
            <a:spLocks noGrp="1"/>
          </p:cNvSpPr>
          <p:nvPr>
            <p:ph type="title"/>
          </p:nvPr>
        </p:nvSpPr>
        <p:spPr/>
        <p:txBody>
          <a:bodyPr>
            <a:normAutofit/>
          </a:bodyPr>
          <a:lstStyle/>
          <a:p>
            <a:pPr lvl="0"/>
            <a:r>
              <a:rPr lang="fr-FR" dirty="0"/>
              <a:t>La musique et le circuit de la récompense et du plaisir</a:t>
            </a:r>
            <a:endParaRPr lang="en-US" dirty="0"/>
          </a:p>
        </p:txBody>
      </p:sp>
      <p:sp>
        <p:nvSpPr>
          <p:cNvPr id="3" name="Subtitle 2">
            <a:extLst>
              <a:ext uri="{FF2B5EF4-FFF2-40B4-BE49-F238E27FC236}">
                <a16:creationId xmlns:a16="http://schemas.microsoft.com/office/drawing/2014/main" id="{AC6DEBB6-89E8-46A5-89C6-1DC13B577F81}"/>
              </a:ext>
            </a:extLst>
          </p:cNvPr>
          <p:cNvSpPr>
            <a:spLocks noGrp="1"/>
          </p:cNvSpPr>
          <p:nvPr>
            <p:ph idx="1"/>
          </p:nvPr>
        </p:nvSpPr>
        <p:spPr>
          <a:xfrm>
            <a:off x="838200" y="1825624"/>
            <a:ext cx="10515600" cy="4336637"/>
          </a:xfrm>
        </p:spPr>
        <p:txBody>
          <a:bodyPr>
            <a:normAutofit fontScale="70000" lnSpcReduction="20000"/>
          </a:bodyPr>
          <a:lstStyle/>
          <a:p>
            <a:r>
              <a:rPr lang="fr-FR" dirty="0"/>
              <a:t>Ces processus sont donc modulés par des référentiels d’informations stockées dans des zones corticales cérébrales hautement individuées, qui sont inhérents au vécu musical antécédent des personnes et à la grammaire musicale inférée de cette expérience (</a:t>
            </a:r>
            <a:r>
              <a:rPr lang="fr-FR" dirty="0" err="1"/>
              <a:t>Zatorre</a:t>
            </a:r>
            <a:r>
              <a:rPr lang="fr-FR" dirty="0"/>
              <a:t>, </a:t>
            </a:r>
            <a:r>
              <a:rPr lang="fr-FR" dirty="0" err="1"/>
              <a:t>Salimpoor</a:t>
            </a:r>
            <a:r>
              <a:rPr lang="fr-FR" dirty="0"/>
              <a:t>, 2013). </a:t>
            </a:r>
          </a:p>
          <a:p>
            <a:r>
              <a:rPr lang="fr-FR" dirty="0"/>
              <a:t>Gageons que le substrat de cette grammaire préexiste dans le système neuro­cognitif en tant que grammaire musicale universelle principielle (Abou Mrad, 2016), dont la paramétrisation par l’apprentissage serait réalisée au cours de ce vécu. </a:t>
            </a:r>
          </a:p>
          <a:p>
            <a:r>
              <a:rPr lang="fr-FR" dirty="0"/>
              <a:t>Com­parés à ces référentiels les stimuli musicaux sont soumis au jeu des attentes et de leurs résolutions inductrices d’émotions (Meyer, 1956). Les prédictions concernant les gratifi­cations at­tendues seraient élaborées par le biais des connexions entre le cortex cérébral et le </a:t>
            </a:r>
            <a:r>
              <a:rPr lang="fr-FR" i="1" dirty="0"/>
              <a:t>striatum</a:t>
            </a:r>
            <a:r>
              <a:rPr lang="fr-FR" dirty="0"/>
              <a:t>, tandis que le noyau </a:t>
            </a:r>
            <a:r>
              <a:rPr lang="fr-FR" i="1" dirty="0"/>
              <a:t>accumbens</a:t>
            </a:r>
            <a:r>
              <a:rPr lang="fr-FR" dirty="0"/>
              <a:t> joue un rôle crucial dans la maximisation du plaisir et de l’excitation à l’audition des séquences musicales, par le biais de ses connexions avec les aires limbiques subcorticales, amygdale et hippocampe, impli­quées dans l’élaboration et l’expression des émotions. </a:t>
            </a:r>
          </a:p>
          <a:p>
            <a:r>
              <a:rPr lang="fr-FR" dirty="0"/>
              <a:t>Quant aux connexions du noyau </a:t>
            </a:r>
            <a:r>
              <a:rPr lang="fr-FR" i="1" dirty="0"/>
              <a:t>accumbens</a:t>
            </a:r>
            <a:r>
              <a:rPr lang="fr-FR" dirty="0"/>
              <a:t> avec l’hypothalamus, l’insula et le cortex cingulaire antérieur, et, à travers eux, avec le système nerveux autonome, elles seraient responsables des phé­nomènes psychophysiologiques associés à l’audition musicale et à l’excitation y relative (</a:t>
            </a:r>
            <a:r>
              <a:rPr lang="fr-FR" dirty="0" err="1"/>
              <a:t>Zatorre</a:t>
            </a:r>
            <a:r>
              <a:rPr lang="fr-FR" dirty="0"/>
              <a:t>, </a:t>
            </a:r>
            <a:r>
              <a:rPr lang="fr-FR" dirty="0" err="1"/>
              <a:t>Salimpoor</a:t>
            </a:r>
            <a:r>
              <a:rPr lang="fr-FR" dirty="0"/>
              <a:t>, 2013). </a:t>
            </a:r>
          </a:p>
        </p:txBody>
      </p:sp>
    </p:spTree>
    <p:extLst>
      <p:ext uri="{BB962C8B-B14F-4D97-AF65-F5344CB8AC3E}">
        <p14:creationId xmlns:p14="http://schemas.microsoft.com/office/powerpoint/2010/main" val="2939244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00642-4749-4C56-8F8F-99C64B716BCD}"/>
              </a:ext>
            </a:extLst>
          </p:cNvPr>
          <p:cNvSpPr>
            <a:spLocks noGrp="1"/>
          </p:cNvSpPr>
          <p:nvPr>
            <p:ph type="title"/>
          </p:nvPr>
        </p:nvSpPr>
        <p:spPr/>
        <p:txBody>
          <a:bodyPr>
            <a:normAutofit/>
          </a:bodyPr>
          <a:lstStyle/>
          <a:p>
            <a:pPr lvl="0"/>
            <a:r>
              <a:rPr lang="fr-FR" dirty="0"/>
              <a:t>La musique et le circuit de la récompense et du plaisir</a:t>
            </a:r>
            <a:endParaRPr lang="en-US" dirty="0"/>
          </a:p>
        </p:txBody>
      </p:sp>
      <p:sp>
        <p:nvSpPr>
          <p:cNvPr id="3" name="Subtitle 2">
            <a:extLst>
              <a:ext uri="{FF2B5EF4-FFF2-40B4-BE49-F238E27FC236}">
                <a16:creationId xmlns:a16="http://schemas.microsoft.com/office/drawing/2014/main" id="{AC6DEBB6-89E8-46A5-89C6-1DC13B577F81}"/>
              </a:ext>
            </a:extLst>
          </p:cNvPr>
          <p:cNvSpPr>
            <a:spLocks noGrp="1"/>
          </p:cNvSpPr>
          <p:nvPr>
            <p:ph idx="1"/>
          </p:nvPr>
        </p:nvSpPr>
        <p:spPr>
          <a:xfrm>
            <a:off x="838200" y="1825624"/>
            <a:ext cx="10515600" cy="4336637"/>
          </a:xfrm>
        </p:spPr>
        <p:txBody>
          <a:bodyPr>
            <a:normAutofit/>
          </a:bodyPr>
          <a:lstStyle/>
          <a:p>
            <a:r>
              <a:rPr lang="fr-FR" dirty="0"/>
              <a:t>Quant au composant émotionnel des réactions motrices des auditeurs ou des interprètes à l’écoute d’une musique, il est rapporté au système des neurones miroirs, qui se trouve dans le cortex prémoteur, qui répond à la vision ou à l’audition d’une action, tout en comprenant son intention, et qui parti­ciperait aux phé­nomènes de l’empathie et de la compassion chez les humains (Becker, 2010).</a:t>
            </a:r>
          </a:p>
          <a:p>
            <a:r>
              <a:rPr lang="fr-FR" dirty="0"/>
              <a:t>Il reste que ces études relèvent dans leur ensemble de l’approche connexionniste (axée sur les réseaux neuronaux) dans les recherches neurobiologiques sur l’évaluation de l’émotion liée à la musique (Platel, 2017). </a:t>
            </a:r>
          </a:p>
        </p:txBody>
      </p:sp>
    </p:spTree>
    <p:extLst>
      <p:ext uri="{BB962C8B-B14F-4D97-AF65-F5344CB8AC3E}">
        <p14:creationId xmlns:p14="http://schemas.microsoft.com/office/powerpoint/2010/main" val="2578143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00642-4749-4C56-8F8F-99C64B716BCD}"/>
              </a:ext>
            </a:extLst>
          </p:cNvPr>
          <p:cNvSpPr>
            <a:spLocks noGrp="1"/>
          </p:cNvSpPr>
          <p:nvPr>
            <p:ph type="title"/>
          </p:nvPr>
        </p:nvSpPr>
        <p:spPr/>
        <p:txBody>
          <a:bodyPr>
            <a:normAutofit/>
          </a:bodyPr>
          <a:lstStyle/>
          <a:p>
            <a:pPr lvl="0"/>
            <a:r>
              <a:rPr lang="fr-FR" dirty="0"/>
              <a:t>La musique et le stress</a:t>
            </a:r>
            <a:endParaRPr lang="en-US" dirty="0"/>
          </a:p>
        </p:txBody>
      </p:sp>
      <p:sp>
        <p:nvSpPr>
          <p:cNvPr id="3" name="Subtitle 2">
            <a:extLst>
              <a:ext uri="{FF2B5EF4-FFF2-40B4-BE49-F238E27FC236}">
                <a16:creationId xmlns:a16="http://schemas.microsoft.com/office/drawing/2014/main" id="{AC6DEBB6-89E8-46A5-89C6-1DC13B577F81}"/>
              </a:ext>
            </a:extLst>
          </p:cNvPr>
          <p:cNvSpPr>
            <a:spLocks noGrp="1"/>
          </p:cNvSpPr>
          <p:nvPr>
            <p:ph idx="1"/>
          </p:nvPr>
        </p:nvSpPr>
        <p:spPr>
          <a:xfrm>
            <a:off x="838200" y="1825624"/>
            <a:ext cx="10515600" cy="4336637"/>
          </a:xfrm>
        </p:spPr>
        <p:txBody>
          <a:bodyPr>
            <a:normAutofit lnSpcReduction="10000"/>
          </a:bodyPr>
          <a:lstStyle/>
          <a:p>
            <a:r>
              <a:rPr lang="fr-FR" dirty="0"/>
              <a:t>Quant à l’implication de la musique dans la modulation du stress, elle a été étudiée à partir de mesures de la variation du cortisol salivaire liée à l’audition musicale en situation de stress préopératoire (Miluk-</a:t>
            </a:r>
            <a:r>
              <a:rPr lang="fr-FR" dirty="0" err="1"/>
              <a:t>Kolasa</a:t>
            </a:r>
            <a:r>
              <a:rPr lang="fr-FR" dirty="0"/>
              <a:t> et al., 1994) et en situation de stress induit par des activités mentales liées au Trier Social Stress Test (TSST) (</a:t>
            </a:r>
            <a:r>
              <a:rPr lang="fr-FR" dirty="0" err="1"/>
              <a:t>Khalfa</a:t>
            </a:r>
            <a:r>
              <a:rPr lang="fr-FR" dirty="0"/>
              <a:t> et al., 2003). </a:t>
            </a:r>
          </a:p>
          <a:p>
            <a:r>
              <a:rPr lang="fr-FR" dirty="0"/>
              <a:t>Plus particulièrement cette deuxième étude a montré un important accroissement de la concentration du cortisol dans la salive en réaction au TSST et une plus grande réduction de cette concentration dans la période de récupération dans le groupe exposé à l’audition de musiques considérées comme apaisantes, en comparaison avec le groupe témoin exposé au silence. </a:t>
            </a:r>
          </a:p>
        </p:txBody>
      </p:sp>
    </p:spTree>
    <p:extLst>
      <p:ext uri="{BB962C8B-B14F-4D97-AF65-F5344CB8AC3E}">
        <p14:creationId xmlns:p14="http://schemas.microsoft.com/office/powerpoint/2010/main" val="1751788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00642-4749-4C56-8F8F-99C64B716BCD}"/>
              </a:ext>
            </a:extLst>
          </p:cNvPr>
          <p:cNvSpPr>
            <a:spLocks noGrp="1"/>
          </p:cNvSpPr>
          <p:nvPr>
            <p:ph type="title"/>
          </p:nvPr>
        </p:nvSpPr>
        <p:spPr/>
        <p:txBody>
          <a:bodyPr>
            <a:normAutofit/>
          </a:bodyPr>
          <a:lstStyle/>
          <a:p>
            <a:pPr lvl="0"/>
            <a:r>
              <a:rPr lang="fr-FR" dirty="0"/>
              <a:t>La musique et le stress</a:t>
            </a:r>
            <a:endParaRPr lang="en-US" dirty="0"/>
          </a:p>
        </p:txBody>
      </p:sp>
      <p:sp>
        <p:nvSpPr>
          <p:cNvPr id="3" name="Subtitle 2">
            <a:extLst>
              <a:ext uri="{FF2B5EF4-FFF2-40B4-BE49-F238E27FC236}">
                <a16:creationId xmlns:a16="http://schemas.microsoft.com/office/drawing/2014/main" id="{AC6DEBB6-89E8-46A5-89C6-1DC13B577F81}"/>
              </a:ext>
            </a:extLst>
          </p:cNvPr>
          <p:cNvSpPr>
            <a:spLocks noGrp="1"/>
          </p:cNvSpPr>
          <p:nvPr>
            <p:ph idx="1"/>
          </p:nvPr>
        </p:nvSpPr>
        <p:spPr>
          <a:xfrm>
            <a:off x="838200" y="1825624"/>
            <a:ext cx="10515600" cy="4336637"/>
          </a:xfrm>
        </p:spPr>
        <p:txBody>
          <a:bodyPr>
            <a:normAutofit fontScale="85000" lnSpcReduction="20000"/>
          </a:bodyPr>
          <a:lstStyle/>
          <a:p>
            <a:r>
              <a:rPr lang="fr-FR" dirty="0"/>
              <a:t>Cet effet apaisant de la musique est analogue à celui mis en exergue dans le cadre d’autres thérapies de relaxation, comme le massage, en situation de stress, qui se traduit dans plusieurs études (récapitulées dans Field et al., 2005) par une réduction du cortisol salivaire et une augmentation de la sérotonine et de la dopamine salivaires.</a:t>
            </a:r>
          </a:p>
          <a:p>
            <a:r>
              <a:rPr lang="fr-FR" dirty="0"/>
              <a:t>En somme, la musique se présente comme un outil de stimulation du circuit dopaminergique qui est doté d’un effet inhibiteur mutuel sur le circuit de la douleur et sur celui du stress. En effet, un plaisir intense en réponse à la musique active le circuit de récompense et peut conduire à la libération de dopamine (hormone du plaisir) et des opioïdes endogènes (neurotransmetteurs responsables de l’analgésie), tandis qu’une activation du système nerveux parasympathique (ralentissement du rythme cardiaque et baisse de la pression artérielle), peut être observée (de même que l’inhibition du système orthosympathique et de la production de cortisol) au décours de l’écoute d’une musique dite douce, à tempo lent et au rythme régulier .</a:t>
            </a:r>
          </a:p>
        </p:txBody>
      </p:sp>
    </p:spTree>
    <p:extLst>
      <p:ext uri="{BB962C8B-B14F-4D97-AF65-F5344CB8AC3E}">
        <p14:creationId xmlns:p14="http://schemas.microsoft.com/office/powerpoint/2010/main" val="2292763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00642-4749-4C56-8F8F-99C64B716BCD}"/>
              </a:ext>
            </a:extLst>
          </p:cNvPr>
          <p:cNvSpPr>
            <a:spLocks noGrp="1"/>
          </p:cNvSpPr>
          <p:nvPr>
            <p:ph type="title"/>
          </p:nvPr>
        </p:nvSpPr>
        <p:spPr/>
        <p:txBody>
          <a:bodyPr>
            <a:normAutofit/>
          </a:bodyPr>
          <a:lstStyle/>
          <a:p>
            <a:pPr lvl="0"/>
            <a:r>
              <a:rPr lang="fr-FR" dirty="0"/>
              <a:t>Théories antiques et médiévales de l’éthos</a:t>
            </a:r>
            <a:endParaRPr lang="en-US" dirty="0"/>
          </a:p>
        </p:txBody>
      </p:sp>
      <p:sp>
        <p:nvSpPr>
          <p:cNvPr id="3" name="Subtitle 2">
            <a:extLst>
              <a:ext uri="{FF2B5EF4-FFF2-40B4-BE49-F238E27FC236}">
                <a16:creationId xmlns:a16="http://schemas.microsoft.com/office/drawing/2014/main" id="{AC6DEBB6-89E8-46A5-89C6-1DC13B577F81}"/>
              </a:ext>
            </a:extLst>
          </p:cNvPr>
          <p:cNvSpPr>
            <a:spLocks noGrp="1"/>
          </p:cNvSpPr>
          <p:nvPr>
            <p:ph idx="1"/>
          </p:nvPr>
        </p:nvSpPr>
        <p:spPr>
          <a:xfrm>
            <a:off x="838200" y="1825624"/>
            <a:ext cx="10515600" cy="4336637"/>
          </a:xfrm>
        </p:spPr>
        <p:txBody>
          <a:bodyPr>
            <a:normAutofit fontScale="92500" lnSpcReduction="20000"/>
          </a:bodyPr>
          <a:lstStyle/>
          <a:p>
            <a:r>
              <a:rPr lang="fr-FR" dirty="0"/>
              <a:t>L’attribution d’émotions à des données musicales dans la littérature remonte aux écrits grecs antiques sur la musique, avec la théorie de l’</a:t>
            </a:r>
            <a:r>
              <a:rPr lang="fr-FR" dirty="0" err="1"/>
              <a:t>ἦθος</a:t>
            </a:r>
            <a:r>
              <a:rPr lang="fr-FR" dirty="0"/>
              <a:t>/éthos, élaborées par Platon (</a:t>
            </a:r>
            <a:r>
              <a:rPr lang="fr-FR" i="1" dirty="0"/>
              <a:t>République</a:t>
            </a:r>
            <a:r>
              <a:rPr lang="fr-FR" dirty="0"/>
              <a:t>) et Aristote (</a:t>
            </a:r>
            <a:r>
              <a:rPr lang="fr-FR" i="1" dirty="0"/>
              <a:t>Politique</a:t>
            </a:r>
            <a:r>
              <a:rPr lang="fr-FR" dirty="0"/>
              <a:t>), dans le sillage de Damon, prolongées au moyen-âge par les écrits arabes sur la notion de </a:t>
            </a:r>
            <a:r>
              <a:rPr lang="fr-FR" i="1" dirty="0"/>
              <a:t>’</a:t>
            </a:r>
            <a:r>
              <a:rPr lang="fr-FR" i="1" dirty="0" err="1"/>
              <a:t>aṯar</a:t>
            </a:r>
            <a:r>
              <a:rPr lang="fr-FR" i="1" dirty="0"/>
              <a:t> al-</a:t>
            </a:r>
            <a:r>
              <a:rPr lang="fr-FR" i="1" dirty="0" err="1"/>
              <a:t>mūsīqā</a:t>
            </a:r>
            <a:r>
              <a:rPr lang="fr-FR" dirty="0"/>
              <a:t> - littéralement « effet de la musique » - en tant que contenu significatif sensible et émotionnel de la musique. </a:t>
            </a:r>
          </a:p>
          <a:p>
            <a:r>
              <a:rPr lang="fr-FR" dirty="0"/>
              <a:t>Cette connotation émotionnelle est généralement déclinée selon un schéma dialectique binaire opposant un éthos diastolique (</a:t>
            </a:r>
            <a:r>
              <a:rPr lang="fr-FR" i="1" dirty="0" err="1"/>
              <a:t>basṭī</a:t>
            </a:r>
            <a:r>
              <a:rPr lang="fr-FR" dirty="0"/>
              <a:t>), lié à la gaité (sentiment plaisant ou positif en valence émotionnelle), à un éthos systolique (</a:t>
            </a:r>
            <a:r>
              <a:rPr lang="fr-FR" i="1" dirty="0" err="1"/>
              <a:t>qabḍī</a:t>
            </a:r>
            <a:r>
              <a:rPr lang="fr-FR" dirty="0"/>
              <a:t>), lié à la tristesse (sentiment déplaisant ou négatif). Ce schéma éthique dialectique devient ternaire par adjonction de l’éthos hésychastique (</a:t>
            </a:r>
            <a:r>
              <a:rPr lang="fr-FR" i="1" dirty="0" err="1"/>
              <a:t>mu‘tadil</a:t>
            </a:r>
            <a:r>
              <a:rPr lang="fr-FR" dirty="0"/>
              <a:t>) de l’équilibre et de la quiétude, qui renvoie à une </a:t>
            </a:r>
            <a:r>
              <a:rPr lang="fr-FR" i="1" dirty="0" err="1"/>
              <a:t>ἡσυχί</a:t>
            </a:r>
            <a:r>
              <a:rPr lang="fr-FR" i="1" dirty="0"/>
              <a:t>α/hesychia</a:t>
            </a:r>
            <a:r>
              <a:rPr lang="fr-FR" dirty="0"/>
              <a:t> (</a:t>
            </a:r>
            <a:r>
              <a:rPr lang="fr-FR" i="1" dirty="0"/>
              <a:t>i‘tidāl</a:t>
            </a:r>
            <a:r>
              <a:rPr lang="fr-FR" dirty="0"/>
              <a:t>) se situant à mi-chemin (neutralité émotionnelle) - ou par-delà – de la dualité plaisir/déplaisir.</a:t>
            </a:r>
          </a:p>
        </p:txBody>
      </p:sp>
    </p:spTree>
    <p:extLst>
      <p:ext uri="{BB962C8B-B14F-4D97-AF65-F5344CB8AC3E}">
        <p14:creationId xmlns:p14="http://schemas.microsoft.com/office/powerpoint/2010/main" val="4256812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551E33-D13F-4A2C-BB3C-5274671B6651}"/>
              </a:ext>
            </a:extLst>
          </p:cNvPr>
          <p:cNvSpPr>
            <a:spLocks noGrp="1"/>
          </p:cNvSpPr>
          <p:nvPr>
            <p:ph type="title"/>
          </p:nvPr>
        </p:nvSpPr>
        <p:spPr/>
        <p:txBody>
          <a:bodyPr/>
          <a:lstStyle/>
          <a:p>
            <a:r>
              <a:rPr lang="fr-FR" dirty="0"/>
              <a:t>Musique, apprentissages et thérapies</a:t>
            </a:r>
          </a:p>
        </p:txBody>
      </p:sp>
    </p:spTree>
    <p:extLst>
      <p:ext uri="{BB962C8B-B14F-4D97-AF65-F5344CB8AC3E}">
        <p14:creationId xmlns:p14="http://schemas.microsoft.com/office/powerpoint/2010/main" val="15411859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00642-4749-4C56-8F8F-99C64B716BCD}"/>
              </a:ext>
            </a:extLst>
          </p:cNvPr>
          <p:cNvSpPr>
            <a:spLocks noGrp="1"/>
          </p:cNvSpPr>
          <p:nvPr>
            <p:ph type="title"/>
          </p:nvPr>
        </p:nvSpPr>
        <p:spPr/>
        <p:txBody>
          <a:bodyPr>
            <a:normAutofit/>
          </a:bodyPr>
          <a:lstStyle/>
          <a:p>
            <a:pPr lvl="0"/>
            <a:r>
              <a:rPr lang="fr-FR" dirty="0"/>
              <a:t>Musique, apprentissages et thérapies</a:t>
            </a:r>
            <a:endParaRPr lang="en-US" dirty="0"/>
          </a:p>
        </p:txBody>
      </p:sp>
      <p:sp>
        <p:nvSpPr>
          <p:cNvPr id="3" name="Subtitle 2">
            <a:extLst>
              <a:ext uri="{FF2B5EF4-FFF2-40B4-BE49-F238E27FC236}">
                <a16:creationId xmlns:a16="http://schemas.microsoft.com/office/drawing/2014/main" id="{AC6DEBB6-89E8-46A5-89C6-1DC13B577F81}"/>
              </a:ext>
            </a:extLst>
          </p:cNvPr>
          <p:cNvSpPr>
            <a:spLocks noGrp="1"/>
          </p:cNvSpPr>
          <p:nvPr>
            <p:ph idx="1"/>
          </p:nvPr>
        </p:nvSpPr>
        <p:spPr>
          <a:xfrm>
            <a:off x="838200" y="1825624"/>
            <a:ext cx="10515600" cy="4336637"/>
          </a:xfrm>
        </p:spPr>
        <p:txBody>
          <a:bodyPr>
            <a:normAutofit/>
          </a:bodyPr>
          <a:lstStyle/>
          <a:p>
            <a:r>
              <a:rPr lang="fr-FR" dirty="0"/>
              <a:t>Il convient d’évoquer ici d’abord l’effet de mode suscité par les études de l’effet Mozart pour l’emploi de la musique en tant qu’adjuvant éducatif.</a:t>
            </a:r>
          </a:p>
          <a:p>
            <a:r>
              <a:rPr lang="fr-FR" dirty="0"/>
              <a:t>Plus sérieusement je citerai ce texte d’Hervé Platel, 2018 : </a:t>
            </a:r>
          </a:p>
          <a:p>
            <a:endParaRPr lang="fr-FR" dirty="0"/>
          </a:p>
        </p:txBody>
      </p:sp>
    </p:spTree>
    <p:extLst>
      <p:ext uri="{BB962C8B-B14F-4D97-AF65-F5344CB8AC3E}">
        <p14:creationId xmlns:p14="http://schemas.microsoft.com/office/powerpoint/2010/main" val="1673043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00642-4749-4C56-8F8F-99C64B716BCD}"/>
              </a:ext>
            </a:extLst>
          </p:cNvPr>
          <p:cNvSpPr>
            <a:spLocks noGrp="1"/>
          </p:cNvSpPr>
          <p:nvPr>
            <p:ph type="title"/>
          </p:nvPr>
        </p:nvSpPr>
        <p:spPr/>
        <p:txBody>
          <a:bodyPr>
            <a:normAutofit/>
          </a:bodyPr>
          <a:lstStyle/>
          <a:p>
            <a:pPr lvl="0"/>
            <a:r>
              <a:rPr lang="fr-FR" dirty="0"/>
              <a:t>Musique, apprentissages et thérapies</a:t>
            </a:r>
            <a:endParaRPr lang="en-US" dirty="0"/>
          </a:p>
        </p:txBody>
      </p:sp>
      <p:sp>
        <p:nvSpPr>
          <p:cNvPr id="3" name="Subtitle 2">
            <a:extLst>
              <a:ext uri="{FF2B5EF4-FFF2-40B4-BE49-F238E27FC236}">
                <a16:creationId xmlns:a16="http://schemas.microsoft.com/office/drawing/2014/main" id="{AC6DEBB6-89E8-46A5-89C6-1DC13B577F81}"/>
              </a:ext>
            </a:extLst>
          </p:cNvPr>
          <p:cNvSpPr>
            <a:spLocks noGrp="1"/>
          </p:cNvSpPr>
          <p:nvPr>
            <p:ph idx="1"/>
          </p:nvPr>
        </p:nvSpPr>
        <p:spPr>
          <a:xfrm>
            <a:off x="838200" y="1825624"/>
            <a:ext cx="10515600" cy="4336637"/>
          </a:xfrm>
        </p:spPr>
        <p:txBody>
          <a:bodyPr>
            <a:normAutofit fontScale="92500" lnSpcReduction="20000"/>
          </a:bodyPr>
          <a:lstStyle/>
          <a:p>
            <a:r>
              <a:rPr lang="fr-FR" dirty="0"/>
              <a:t>« Les études scientifiques des conséquences des pratiques artistiques sur le cerveau et la cognition sont récentes, notamment issues de la possibilité de visualiser le fonctionnement cérébral chez des sujets sains par les techniques de neuro-imagerie au décours des années 1990. </a:t>
            </a:r>
          </a:p>
          <a:p>
            <a:r>
              <a:rPr lang="fr-FR" dirty="0"/>
              <a:t>Depuis le début des années 2000, un mouvement d’intérêt croissant concernant la vulgarisation de ces travaux s’opère de la part des pédagogues et des enseignants en art, ainsi que des intervenants en art thérapie, ce phénomène étant particulièrement remarquable concernant la musique. </a:t>
            </a:r>
          </a:p>
          <a:p>
            <a:r>
              <a:rPr lang="fr-FR" dirty="0"/>
              <a:t>Ainsi, les résultats des neurosciences cognitives sont particulièrement relayés dans le grand public pour leurs applications en sante et en éducation, amenant soit à un engouement parfois immodéré, soit à une méfiance radicale ».</a:t>
            </a:r>
          </a:p>
        </p:txBody>
      </p:sp>
    </p:spTree>
    <p:extLst>
      <p:ext uri="{BB962C8B-B14F-4D97-AF65-F5344CB8AC3E}">
        <p14:creationId xmlns:p14="http://schemas.microsoft.com/office/powerpoint/2010/main" val="141042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00642-4749-4C56-8F8F-99C64B716BCD}"/>
              </a:ext>
            </a:extLst>
          </p:cNvPr>
          <p:cNvSpPr>
            <a:spLocks noGrp="1"/>
          </p:cNvSpPr>
          <p:nvPr>
            <p:ph type="title"/>
          </p:nvPr>
        </p:nvSpPr>
        <p:spPr/>
        <p:txBody>
          <a:bodyPr>
            <a:normAutofit/>
          </a:bodyPr>
          <a:lstStyle/>
          <a:p>
            <a:pPr lvl="0"/>
            <a:r>
              <a:rPr lang="fr-FR" dirty="0"/>
              <a:t>Musique, apprentissages et thérapies</a:t>
            </a:r>
            <a:endParaRPr lang="en-US" dirty="0"/>
          </a:p>
        </p:txBody>
      </p:sp>
      <p:sp>
        <p:nvSpPr>
          <p:cNvPr id="3" name="Subtitle 2">
            <a:extLst>
              <a:ext uri="{FF2B5EF4-FFF2-40B4-BE49-F238E27FC236}">
                <a16:creationId xmlns:a16="http://schemas.microsoft.com/office/drawing/2014/main" id="{AC6DEBB6-89E8-46A5-89C6-1DC13B577F81}"/>
              </a:ext>
            </a:extLst>
          </p:cNvPr>
          <p:cNvSpPr>
            <a:spLocks noGrp="1"/>
          </p:cNvSpPr>
          <p:nvPr>
            <p:ph idx="1"/>
          </p:nvPr>
        </p:nvSpPr>
        <p:spPr>
          <a:xfrm>
            <a:off x="838200" y="1825624"/>
            <a:ext cx="10515600" cy="4336637"/>
          </a:xfrm>
        </p:spPr>
        <p:txBody>
          <a:bodyPr>
            <a:normAutofit/>
          </a:bodyPr>
          <a:lstStyle/>
          <a:p>
            <a:r>
              <a:rPr lang="fr-FR" dirty="0"/>
              <a:t>En somme, il existe un impact positif de l’écoute et/ou de la pratique musicales sur certaines fonctions neurocognitives et psychomotrices, en termes notamment de neuroplasticité. </a:t>
            </a:r>
          </a:p>
          <a:p>
            <a:r>
              <a:rPr lang="fr-FR" dirty="0"/>
              <a:t>Un tel effet neuromodulateur pouvant favoriser des apprentissages, en raison </a:t>
            </a:r>
          </a:p>
          <a:p>
            <a:r>
              <a:rPr lang="fr-FR" dirty="0"/>
              <a:t>de l’implication des circuits de la récompense et </a:t>
            </a:r>
          </a:p>
          <a:p>
            <a:r>
              <a:rPr lang="fr-FR" dirty="0"/>
              <a:t>de l’effet d’entraînement </a:t>
            </a:r>
            <a:r>
              <a:rPr lang="fr-FR" dirty="0" err="1"/>
              <a:t>auditivo</a:t>
            </a:r>
            <a:r>
              <a:rPr lang="fr-FR" dirty="0"/>
              <a:t>-moteur et de synchronisation neurophysiologique. </a:t>
            </a:r>
          </a:p>
        </p:txBody>
      </p:sp>
    </p:spTree>
    <p:extLst>
      <p:ext uri="{BB962C8B-B14F-4D97-AF65-F5344CB8AC3E}">
        <p14:creationId xmlns:p14="http://schemas.microsoft.com/office/powerpoint/2010/main" val="3008522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00642-4749-4C56-8F8F-99C64B716BCD}"/>
              </a:ext>
            </a:extLst>
          </p:cNvPr>
          <p:cNvSpPr>
            <a:spLocks noGrp="1"/>
          </p:cNvSpPr>
          <p:nvPr>
            <p:ph type="title"/>
          </p:nvPr>
        </p:nvSpPr>
        <p:spPr/>
        <p:txBody>
          <a:bodyPr>
            <a:normAutofit/>
          </a:bodyPr>
          <a:lstStyle/>
          <a:p>
            <a:pPr lvl="0"/>
            <a:r>
              <a:rPr lang="fr-FR" dirty="0"/>
              <a:t>Musique, apprentissages et thérapies</a:t>
            </a:r>
            <a:endParaRPr lang="en-US" dirty="0"/>
          </a:p>
        </p:txBody>
      </p:sp>
      <p:sp>
        <p:nvSpPr>
          <p:cNvPr id="3" name="Subtitle 2">
            <a:extLst>
              <a:ext uri="{FF2B5EF4-FFF2-40B4-BE49-F238E27FC236}">
                <a16:creationId xmlns:a16="http://schemas.microsoft.com/office/drawing/2014/main" id="{AC6DEBB6-89E8-46A5-89C6-1DC13B577F81}"/>
              </a:ext>
            </a:extLst>
          </p:cNvPr>
          <p:cNvSpPr>
            <a:spLocks noGrp="1"/>
          </p:cNvSpPr>
          <p:nvPr>
            <p:ph idx="1"/>
          </p:nvPr>
        </p:nvSpPr>
        <p:spPr>
          <a:xfrm>
            <a:off x="838200" y="1825624"/>
            <a:ext cx="10515600" cy="4336637"/>
          </a:xfrm>
        </p:spPr>
        <p:txBody>
          <a:bodyPr>
            <a:normAutofit/>
          </a:bodyPr>
          <a:lstStyle/>
          <a:p>
            <a:r>
              <a:rPr lang="fr-FR" dirty="0"/>
              <a:t>En outre, le caractère langagier de la musique constituerait un facilitateur du transfert d’apprentissage du langage musical vers le langage verbal. </a:t>
            </a:r>
          </a:p>
        </p:txBody>
      </p:sp>
    </p:spTree>
    <p:extLst>
      <p:ext uri="{BB962C8B-B14F-4D97-AF65-F5344CB8AC3E}">
        <p14:creationId xmlns:p14="http://schemas.microsoft.com/office/powerpoint/2010/main" val="3052756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00642-4749-4C56-8F8F-99C64B716BCD}"/>
              </a:ext>
            </a:extLst>
          </p:cNvPr>
          <p:cNvSpPr>
            <a:spLocks noGrp="1"/>
          </p:cNvSpPr>
          <p:nvPr>
            <p:ph type="title"/>
          </p:nvPr>
        </p:nvSpPr>
        <p:spPr/>
        <p:txBody>
          <a:bodyPr>
            <a:normAutofit/>
          </a:bodyPr>
          <a:lstStyle/>
          <a:p>
            <a:pPr lvl="0"/>
            <a:r>
              <a:rPr lang="fr-FR" dirty="0"/>
              <a:t>Théories traditionnelles anciennes</a:t>
            </a:r>
            <a:endParaRPr lang="en-US" dirty="0"/>
          </a:p>
        </p:txBody>
      </p:sp>
      <p:sp>
        <p:nvSpPr>
          <p:cNvPr id="3" name="Subtitle 2">
            <a:extLst>
              <a:ext uri="{FF2B5EF4-FFF2-40B4-BE49-F238E27FC236}">
                <a16:creationId xmlns:a16="http://schemas.microsoft.com/office/drawing/2014/main" id="{AC6DEBB6-89E8-46A5-89C6-1DC13B577F81}"/>
              </a:ext>
            </a:extLst>
          </p:cNvPr>
          <p:cNvSpPr>
            <a:spLocks noGrp="1"/>
          </p:cNvSpPr>
          <p:nvPr>
            <p:ph idx="1"/>
          </p:nvPr>
        </p:nvSpPr>
        <p:spPr>
          <a:xfrm>
            <a:off x="838200" y="1825624"/>
            <a:ext cx="10515600" cy="4336637"/>
          </a:xfrm>
        </p:spPr>
        <p:txBody>
          <a:bodyPr>
            <a:normAutofit fontScale="92500" lnSpcReduction="10000"/>
          </a:bodyPr>
          <a:lstStyle/>
          <a:p>
            <a:r>
              <a:rPr lang="fr-FR" dirty="0"/>
              <a:t>Si les premiers écrits arabes médiévaux imputent l’éthos à diverses données mé­lodiques, rythmiques et organologiques, les traités tardifs ne s’intéressent plus qu’à la connotation émotionnelle des modes, tout en intégrant ces données dans des cor­rélations cosmologiques et anthropologiques par tétrades et hebdomades, dans le sillage des éléments empédocléens et des humeurs galéno-hippocratiques. </a:t>
            </a:r>
          </a:p>
          <a:p>
            <a:r>
              <a:rPr lang="fr-FR" dirty="0"/>
              <a:t>Empruntant un cheminement différent, celui de l’étude anthropologique du phénomène de l’émotion musicale, mise en situation de socialisation rituelle, Gilbert Rouget (1980), Jean During (1988) et Jean Lambert (2010) proposent des modélisations en termes de transe, d’extase ou de méditation/contemplation à induction musicale, principalement pour les musiques traditionnelles monodiques modales.</a:t>
            </a:r>
          </a:p>
        </p:txBody>
      </p:sp>
    </p:spTree>
    <p:extLst>
      <p:ext uri="{BB962C8B-B14F-4D97-AF65-F5344CB8AC3E}">
        <p14:creationId xmlns:p14="http://schemas.microsoft.com/office/powerpoint/2010/main" val="2218416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00642-4749-4C56-8F8F-99C64B716BCD}"/>
              </a:ext>
            </a:extLst>
          </p:cNvPr>
          <p:cNvSpPr>
            <a:spLocks noGrp="1"/>
          </p:cNvSpPr>
          <p:nvPr>
            <p:ph type="title"/>
          </p:nvPr>
        </p:nvSpPr>
        <p:spPr/>
        <p:txBody>
          <a:bodyPr>
            <a:normAutofit/>
          </a:bodyPr>
          <a:lstStyle/>
          <a:p>
            <a:pPr lvl="0"/>
            <a:r>
              <a:rPr lang="fr-FR" dirty="0"/>
              <a:t>Psychologie cognitive des émotions évoquées par la musique</a:t>
            </a:r>
            <a:endParaRPr lang="en-US" dirty="0"/>
          </a:p>
        </p:txBody>
      </p:sp>
      <p:sp>
        <p:nvSpPr>
          <p:cNvPr id="3" name="Subtitle 2">
            <a:extLst>
              <a:ext uri="{FF2B5EF4-FFF2-40B4-BE49-F238E27FC236}">
                <a16:creationId xmlns:a16="http://schemas.microsoft.com/office/drawing/2014/main" id="{AC6DEBB6-89E8-46A5-89C6-1DC13B577F81}"/>
              </a:ext>
            </a:extLst>
          </p:cNvPr>
          <p:cNvSpPr>
            <a:spLocks noGrp="1"/>
          </p:cNvSpPr>
          <p:nvPr>
            <p:ph idx="1"/>
          </p:nvPr>
        </p:nvSpPr>
        <p:spPr>
          <a:xfrm>
            <a:off x="838200" y="1825624"/>
            <a:ext cx="10515600" cy="4336637"/>
          </a:xfrm>
        </p:spPr>
        <p:txBody>
          <a:bodyPr>
            <a:normAutofit fontScale="85000" lnSpcReduction="10000"/>
          </a:bodyPr>
          <a:lstStyle/>
          <a:p>
            <a:r>
              <a:rPr lang="fr-FR" dirty="0"/>
              <a:t>La prise en compte en neuropsychologie cognitive de la part émotionnelle de la perception musicale est plus récente.</a:t>
            </a:r>
          </a:p>
          <a:p>
            <a:r>
              <a:rPr lang="fr-FR" dirty="0"/>
              <a:t>En se démarquant du paradigme catégoriel d’appariement entre des données musicales précises et des labels linguistiques, la présente démarche adopte le paradigme dimen­sionnel de l’évaluation du traitement émotionnel des stimuli musicaux. </a:t>
            </a:r>
          </a:p>
          <a:p>
            <a:r>
              <a:rPr lang="fr-FR" dirty="0"/>
              <a:t>Selon cette approche, les émotions perçues durant l’écoute de la musique évolueraient de façon continue (Samson et </a:t>
            </a:r>
            <a:r>
              <a:rPr lang="fr-FR" dirty="0" err="1"/>
              <a:t>Dellacherie</a:t>
            </a:r>
            <a:r>
              <a:rPr lang="fr-FR" dirty="0"/>
              <a:t>, 2010). </a:t>
            </a:r>
          </a:p>
          <a:p>
            <a:r>
              <a:rPr lang="fr-FR" dirty="0"/>
              <a:t>Ce type d’évaluation recourt à des dimen­sions spécifiques et à des échelles de mesure différentes (Bigand, Vieillard, Madurell, </a:t>
            </a:r>
            <a:r>
              <a:rPr lang="fr-FR" dirty="0" err="1"/>
              <a:t>Marozeau</a:t>
            </a:r>
            <a:r>
              <a:rPr lang="fr-FR" dirty="0"/>
              <a:t> &amp; </a:t>
            </a:r>
            <a:r>
              <a:rPr lang="fr-FR" dirty="0" err="1"/>
              <a:t>Dacquet</a:t>
            </a:r>
            <a:r>
              <a:rPr lang="fr-FR" dirty="0"/>
              <a:t>, 2005) : (a) l’intensité (</a:t>
            </a:r>
            <a:r>
              <a:rPr lang="fr-FR" i="1" dirty="0"/>
              <a:t>arousal</a:t>
            </a:r>
            <a:r>
              <a:rPr lang="fr-FR" dirty="0"/>
              <a:t>), qui permet de juger du carac­tère relaxant (apaisant) ou excitant (stimulant) du donné musical, et (b) la valence qui correspond au sentiment plaisant (positif) ou déplaisant (négatif) induit par l’écoute musicale.</a:t>
            </a:r>
          </a:p>
          <a:p>
            <a:endParaRPr lang="fr-FR" dirty="0"/>
          </a:p>
        </p:txBody>
      </p:sp>
    </p:spTree>
    <p:extLst>
      <p:ext uri="{BB962C8B-B14F-4D97-AF65-F5344CB8AC3E}">
        <p14:creationId xmlns:p14="http://schemas.microsoft.com/office/powerpoint/2010/main" val="1692791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00642-4749-4C56-8F8F-99C64B716BCD}"/>
              </a:ext>
            </a:extLst>
          </p:cNvPr>
          <p:cNvSpPr>
            <a:spLocks noGrp="1"/>
          </p:cNvSpPr>
          <p:nvPr>
            <p:ph type="title"/>
          </p:nvPr>
        </p:nvSpPr>
        <p:spPr/>
        <p:txBody>
          <a:bodyPr>
            <a:normAutofit/>
          </a:bodyPr>
          <a:lstStyle/>
          <a:p>
            <a:pPr lvl="0"/>
            <a:r>
              <a:rPr lang="fr-FR" dirty="0"/>
              <a:t>Psychologie cognitive des émotions évoquées par la musique</a:t>
            </a:r>
            <a:endParaRPr lang="en-US" dirty="0"/>
          </a:p>
        </p:txBody>
      </p:sp>
      <p:sp>
        <p:nvSpPr>
          <p:cNvPr id="3" name="Subtitle 2">
            <a:extLst>
              <a:ext uri="{FF2B5EF4-FFF2-40B4-BE49-F238E27FC236}">
                <a16:creationId xmlns:a16="http://schemas.microsoft.com/office/drawing/2014/main" id="{AC6DEBB6-89E8-46A5-89C6-1DC13B577F81}"/>
              </a:ext>
            </a:extLst>
          </p:cNvPr>
          <p:cNvSpPr>
            <a:spLocks noGrp="1"/>
          </p:cNvSpPr>
          <p:nvPr>
            <p:ph idx="1"/>
          </p:nvPr>
        </p:nvSpPr>
        <p:spPr>
          <a:xfrm>
            <a:off x="838200" y="1825624"/>
            <a:ext cx="10515600" cy="4336637"/>
          </a:xfrm>
        </p:spPr>
        <p:txBody>
          <a:bodyPr>
            <a:normAutofit fontScale="70000" lnSpcReduction="20000"/>
          </a:bodyPr>
          <a:lstStyle/>
          <a:p>
            <a:r>
              <a:rPr lang="fr-FR" dirty="0"/>
              <a:t>Cette démarche est étayée par des études qui soulignent que la réponse émotionnelle à la musique apparaît de façon précoce (Moussard, Rochette et Bigand, 2012 ; </a:t>
            </a:r>
            <a:r>
              <a:rPr lang="fr-FR" dirty="0" err="1"/>
              <a:t>Imberty</a:t>
            </a:r>
            <a:r>
              <a:rPr lang="fr-FR" dirty="0"/>
              <a:t>, 1969). Ainsi et dès l’âge de neuf mois, les enfants semblent être en mesure de discriminer la valence émotionnelle des musiques qui leur sont présentées (</a:t>
            </a:r>
            <a:r>
              <a:rPr lang="fr-FR" dirty="0" err="1"/>
              <a:t>Flom</a:t>
            </a:r>
            <a:r>
              <a:rPr lang="fr-FR" dirty="0"/>
              <a:t>, Gentile, &amp; Pick, 2008). </a:t>
            </a:r>
          </a:p>
          <a:p>
            <a:r>
              <a:rPr lang="fr-FR" dirty="0"/>
              <a:t>Aussi les enfants sont-ils capables d’utiliser des indices musicaux comme le </a:t>
            </a:r>
            <a:r>
              <a:rPr lang="fr-FR" i="1" dirty="0"/>
              <a:t>tempo</a:t>
            </a:r>
            <a:r>
              <a:rPr lang="fr-FR" dirty="0"/>
              <a:t>, à partir de 5 ans, et le mode majeur versus mineur, à partir de 6 ans, pour classer les extraits présentés en fonction de leur contenu émotionnel (Dalla Bella, </a:t>
            </a:r>
            <a:r>
              <a:rPr lang="fr-FR" dirty="0" err="1"/>
              <a:t>Peretz</a:t>
            </a:r>
            <a:r>
              <a:rPr lang="fr-FR" dirty="0"/>
              <a:t>, Rousseau, &amp; Gosselin, 2001). En fait, les mêmes compositions musicales du répertoire classique occidental (transcrites pour le piano et générées par un ordina­teur) ont été présentées dans cette dernière étude chacune sous quatre variantes, en passant d’un tempo lent (supposé induire la tristesse) à un tempo rapide (supposé induire la gaité) et en passant du mode mineur (supposé induire la tristesse, symboli­sée par un visage triste) au mode majeur (supposé induire la gaité, symbolisée par un visage gai), par altération des hauteurs concernées et sans changer la formulation mu­sicale de ces compositions. Il est notable que ces auteurs ont employé le paradigme catégoriel (visages gai vs triste) pour l’investigation du contenu émotionnel de ces indices chez les enfants et le paradigme dimensionnel continu (échelle sur 10) chez les adultes. </a:t>
            </a:r>
          </a:p>
        </p:txBody>
      </p:sp>
    </p:spTree>
    <p:extLst>
      <p:ext uri="{BB962C8B-B14F-4D97-AF65-F5344CB8AC3E}">
        <p14:creationId xmlns:p14="http://schemas.microsoft.com/office/powerpoint/2010/main" val="2098962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00642-4749-4C56-8F8F-99C64B716BCD}"/>
              </a:ext>
            </a:extLst>
          </p:cNvPr>
          <p:cNvSpPr>
            <a:spLocks noGrp="1"/>
          </p:cNvSpPr>
          <p:nvPr>
            <p:ph type="title"/>
          </p:nvPr>
        </p:nvSpPr>
        <p:spPr/>
        <p:txBody>
          <a:bodyPr>
            <a:normAutofit/>
          </a:bodyPr>
          <a:lstStyle/>
          <a:p>
            <a:pPr lvl="0"/>
            <a:r>
              <a:rPr lang="fr-FR" dirty="0"/>
              <a:t>Psychologie cognitive des émotions évoquées par la musique</a:t>
            </a:r>
            <a:endParaRPr lang="en-US" dirty="0"/>
          </a:p>
        </p:txBody>
      </p:sp>
      <p:sp>
        <p:nvSpPr>
          <p:cNvPr id="3" name="Subtitle 2">
            <a:extLst>
              <a:ext uri="{FF2B5EF4-FFF2-40B4-BE49-F238E27FC236}">
                <a16:creationId xmlns:a16="http://schemas.microsoft.com/office/drawing/2014/main" id="{AC6DEBB6-89E8-46A5-89C6-1DC13B577F81}"/>
              </a:ext>
            </a:extLst>
          </p:cNvPr>
          <p:cNvSpPr>
            <a:spLocks noGrp="1"/>
          </p:cNvSpPr>
          <p:nvPr>
            <p:ph idx="1"/>
          </p:nvPr>
        </p:nvSpPr>
        <p:spPr>
          <a:xfrm>
            <a:off x="838200" y="1825624"/>
            <a:ext cx="10515600" cy="4336637"/>
          </a:xfrm>
        </p:spPr>
        <p:txBody>
          <a:bodyPr>
            <a:normAutofit/>
          </a:bodyPr>
          <a:lstStyle/>
          <a:p>
            <a:r>
              <a:rPr lang="fr-FR" dirty="0"/>
              <a:t>Or, Jacques Chailley (1985) rapporte l’éthos mélodique à la perception du degré de consonance des éléments mélodiques expressifs avec les données normatives du système contextuel de référence (modal, tonal ou pentatonique), induisant des états de tension, en cas d’écart maximal par rapport à la norme systémique, et de détente, en cas de conformité maximale avec cette norme. Ainsi la tierce majeure, qui fonde les accords générateurs du mode majeur, constitue-t-elle la norme de référence principale du système contextuel, tandis que la tierce mineure, qui fonde les accords générateurs du mode mineur, constitue une référence secondaire, ce qui doterait le mode majeur d’une valence émotionnelle plus plaisante que celle du mode mineur. </a:t>
            </a:r>
          </a:p>
        </p:txBody>
      </p:sp>
    </p:spTree>
    <p:extLst>
      <p:ext uri="{BB962C8B-B14F-4D97-AF65-F5344CB8AC3E}">
        <p14:creationId xmlns:p14="http://schemas.microsoft.com/office/powerpoint/2010/main" val="3140316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00642-4749-4C56-8F8F-99C64B716BCD}"/>
              </a:ext>
            </a:extLst>
          </p:cNvPr>
          <p:cNvSpPr>
            <a:spLocks noGrp="1"/>
          </p:cNvSpPr>
          <p:nvPr>
            <p:ph type="title"/>
          </p:nvPr>
        </p:nvSpPr>
        <p:spPr/>
        <p:txBody>
          <a:bodyPr>
            <a:normAutofit/>
          </a:bodyPr>
          <a:lstStyle/>
          <a:p>
            <a:pPr lvl="0"/>
            <a:r>
              <a:rPr lang="fr-FR" dirty="0"/>
              <a:t>Psychologie cognitive des émotions évoquées par la musique</a:t>
            </a:r>
            <a:endParaRPr lang="en-US" dirty="0"/>
          </a:p>
        </p:txBody>
      </p:sp>
      <p:sp>
        <p:nvSpPr>
          <p:cNvPr id="3" name="Subtitle 2">
            <a:extLst>
              <a:ext uri="{FF2B5EF4-FFF2-40B4-BE49-F238E27FC236}">
                <a16:creationId xmlns:a16="http://schemas.microsoft.com/office/drawing/2014/main" id="{AC6DEBB6-89E8-46A5-89C6-1DC13B577F81}"/>
              </a:ext>
            </a:extLst>
          </p:cNvPr>
          <p:cNvSpPr>
            <a:spLocks noGrp="1"/>
          </p:cNvSpPr>
          <p:nvPr>
            <p:ph idx="1"/>
          </p:nvPr>
        </p:nvSpPr>
        <p:spPr>
          <a:xfrm>
            <a:off x="838200" y="1825624"/>
            <a:ext cx="10515600" cy="4336637"/>
          </a:xfrm>
        </p:spPr>
        <p:txBody>
          <a:bodyPr>
            <a:normAutofit fontScale="70000" lnSpcReduction="20000"/>
          </a:bodyPr>
          <a:lstStyle/>
          <a:p>
            <a:r>
              <a:rPr lang="fr-FR" dirty="0"/>
              <a:t>Cependant, l’observation du phénomène des otoémissions acoustiques (OEA), qui reflète la préamplification sélective qu’assument les cellules ciliées externes de l’organe de Corti (cochlée, oreille interne) à l’égard des cellules ciliées internes (qui assurent la perception sensorielle des hauteurs mélodiques) met en exergue une cer­taine hiérarchisation sélective, au sein du système neurosensoriel auditif, qui favorise la transduction de l’intervalle de tierce, et ce, d’une manière innée (Bonfils et al., 1986 ; </a:t>
            </a:r>
            <a:r>
              <a:rPr lang="fr-FR" dirty="0" err="1"/>
              <a:t>Avan</a:t>
            </a:r>
            <a:r>
              <a:rPr lang="fr-FR" dirty="0"/>
              <a:t> et Bonfils, 2005 ; </a:t>
            </a:r>
            <a:r>
              <a:rPr lang="fr-FR" dirty="0" err="1"/>
              <a:t>Chouard</a:t>
            </a:r>
            <a:r>
              <a:rPr lang="fr-FR" dirty="0"/>
              <a:t>, 2001 ; Abou Mrad, 2012 ; 2016, Annexe). </a:t>
            </a:r>
          </a:p>
          <a:p>
            <a:r>
              <a:rPr lang="fr-FR" dirty="0"/>
              <a:t>Ces observations conduisent à considérer l’intervalle de tierce comme étant l’« entrée » psychoacoustique ou stimulus mélodique optimum qui maximise sa « sortie » perceptive, c’est-à-dire son corrélat en termes d’excitation neurosensorielle. </a:t>
            </a:r>
          </a:p>
          <a:p>
            <a:r>
              <a:rPr lang="fr-FR" dirty="0"/>
              <a:t>Cela semble faire de la tierce moyenne/neutre (3</a:t>
            </a:r>
            <a:r>
              <a:rPr lang="fr-FR" baseline="30000" dirty="0"/>
              <a:t>ce</a:t>
            </a:r>
            <a:r>
              <a:rPr lang="fr-FR" dirty="0"/>
              <a:t>n) l’objet d’une prédilection perceptive notable au sein du système neurosen­soriel humain. Mais les rapports fréquentiels des intervalles de tierce mineure (3</a:t>
            </a:r>
            <a:r>
              <a:rPr lang="fr-FR" baseline="30000" dirty="0"/>
              <a:t>ce</a:t>
            </a:r>
            <a:r>
              <a:rPr lang="fr-FR" dirty="0"/>
              <a:t>m, autour de 1,2, soit environ 300 c) et de tierce majeure (3</a:t>
            </a:r>
            <a:r>
              <a:rPr lang="fr-FR" baseline="30000" dirty="0"/>
              <a:t>ce</a:t>
            </a:r>
            <a:r>
              <a:rPr lang="fr-FR" dirty="0"/>
              <a:t>M, autour de 1,25, soit environ 400 c), ne s’écar­tent de la valeur optimale de 1,22 (350 c) que de près de 2 % (en fait, environ 50 c). Il apparaît donc une hiérarchie perceptive parmi les intervalles mélodiques, conférant une prépondérance sélective à la tierce moyenne, suivie en cela par la tierce mineure et la tierce majeure, sachant que les autres intervalles bénéficient d’une prédilection neurosen­sorielle moindre. </a:t>
            </a:r>
          </a:p>
        </p:txBody>
      </p:sp>
    </p:spTree>
    <p:extLst>
      <p:ext uri="{BB962C8B-B14F-4D97-AF65-F5344CB8AC3E}">
        <p14:creationId xmlns:p14="http://schemas.microsoft.com/office/powerpoint/2010/main" val="2366270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00642-4749-4C56-8F8F-99C64B716BCD}"/>
              </a:ext>
            </a:extLst>
          </p:cNvPr>
          <p:cNvSpPr>
            <a:spLocks noGrp="1"/>
          </p:cNvSpPr>
          <p:nvPr>
            <p:ph type="title"/>
          </p:nvPr>
        </p:nvSpPr>
        <p:spPr/>
        <p:txBody>
          <a:bodyPr>
            <a:normAutofit/>
          </a:bodyPr>
          <a:lstStyle/>
          <a:p>
            <a:pPr lvl="0"/>
            <a:r>
              <a:rPr lang="fr-FR" dirty="0"/>
              <a:t>Substrat neurochimique du traite­ment émotionnel de la perception </a:t>
            </a:r>
            <a:endParaRPr lang="en-US" dirty="0"/>
          </a:p>
        </p:txBody>
      </p:sp>
      <p:sp>
        <p:nvSpPr>
          <p:cNvPr id="3" name="Subtitle 2">
            <a:extLst>
              <a:ext uri="{FF2B5EF4-FFF2-40B4-BE49-F238E27FC236}">
                <a16:creationId xmlns:a16="http://schemas.microsoft.com/office/drawing/2014/main" id="{AC6DEBB6-89E8-46A5-89C6-1DC13B577F81}"/>
              </a:ext>
            </a:extLst>
          </p:cNvPr>
          <p:cNvSpPr>
            <a:spLocks noGrp="1"/>
          </p:cNvSpPr>
          <p:nvPr>
            <p:ph idx="1"/>
          </p:nvPr>
        </p:nvSpPr>
        <p:spPr>
          <a:xfrm>
            <a:off x="838200" y="1825624"/>
            <a:ext cx="10515600" cy="4336637"/>
          </a:xfrm>
        </p:spPr>
        <p:txBody>
          <a:bodyPr>
            <a:normAutofit/>
          </a:bodyPr>
          <a:lstStyle/>
          <a:p>
            <a:r>
              <a:rPr lang="fr-FR" dirty="0"/>
              <a:t>Ces observations incitent à une investigation du substrat neurochimique du traite­ment émotionnel de la perception des structures musicales. </a:t>
            </a:r>
          </a:p>
        </p:txBody>
      </p:sp>
    </p:spTree>
    <p:extLst>
      <p:ext uri="{BB962C8B-B14F-4D97-AF65-F5344CB8AC3E}">
        <p14:creationId xmlns:p14="http://schemas.microsoft.com/office/powerpoint/2010/main" val="370695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00642-4749-4C56-8F8F-99C64B716BCD}"/>
              </a:ext>
            </a:extLst>
          </p:cNvPr>
          <p:cNvSpPr>
            <a:spLocks noGrp="1"/>
          </p:cNvSpPr>
          <p:nvPr>
            <p:ph type="title"/>
          </p:nvPr>
        </p:nvSpPr>
        <p:spPr/>
        <p:txBody>
          <a:bodyPr>
            <a:normAutofit/>
          </a:bodyPr>
          <a:lstStyle/>
          <a:p>
            <a:pPr lvl="0"/>
            <a:r>
              <a:rPr lang="fr-FR" dirty="0"/>
              <a:t>La musique et le circuit de la récompense et du plaisir</a:t>
            </a:r>
            <a:endParaRPr lang="en-US" dirty="0"/>
          </a:p>
        </p:txBody>
      </p:sp>
      <p:sp>
        <p:nvSpPr>
          <p:cNvPr id="3" name="Subtitle 2">
            <a:extLst>
              <a:ext uri="{FF2B5EF4-FFF2-40B4-BE49-F238E27FC236}">
                <a16:creationId xmlns:a16="http://schemas.microsoft.com/office/drawing/2014/main" id="{AC6DEBB6-89E8-46A5-89C6-1DC13B577F81}"/>
              </a:ext>
            </a:extLst>
          </p:cNvPr>
          <p:cNvSpPr>
            <a:spLocks noGrp="1"/>
          </p:cNvSpPr>
          <p:nvPr>
            <p:ph idx="1"/>
          </p:nvPr>
        </p:nvSpPr>
        <p:spPr>
          <a:xfrm>
            <a:off x="838200" y="1825624"/>
            <a:ext cx="10515600" cy="4336637"/>
          </a:xfrm>
        </p:spPr>
        <p:txBody>
          <a:bodyPr>
            <a:normAutofit/>
          </a:bodyPr>
          <a:lstStyle/>
          <a:p>
            <a:r>
              <a:rPr lang="fr-FR" dirty="0"/>
              <a:t>Le lien de la musique avec le circuit cérébral du plaisir et de la récompense et la dopamine a en effet été étudié à partir de 1999 (Blood et </a:t>
            </a:r>
            <a:r>
              <a:rPr lang="fr-FR" dirty="0" err="1"/>
              <a:t>Zatorre</a:t>
            </a:r>
            <a:r>
              <a:rPr lang="fr-FR" dirty="0"/>
              <a:t>, 1999 ; 2001). </a:t>
            </a:r>
          </a:p>
          <a:p>
            <a:r>
              <a:rPr lang="fr-FR" dirty="0"/>
              <a:t>Ce circuit a été identi­fié, il y a plus de 50 ans, chez les animaux et les humains comme étant essentiel à leur survie, en relation avec des comportements vitaux de renforcement, comme l’alimen­tation et la sexualité (</a:t>
            </a:r>
            <a:r>
              <a:rPr lang="fr-FR" dirty="0" err="1"/>
              <a:t>Olds</a:t>
            </a:r>
            <a:r>
              <a:rPr lang="fr-FR" dirty="0"/>
              <a:t>, et Milner, 1954). </a:t>
            </a:r>
          </a:p>
        </p:txBody>
      </p:sp>
    </p:spTree>
    <p:extLst>
      <p:ext uri="{BB962C8B-B14F-4D97-AF65-F5344CB8AC3E}">
        <p14:creationId xmlns:p14="http://schemas.microsoft.com/office/powerpoint/2010/main" val="3901252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5507</TotalTime>
  <Words>3115</Words>
  <Application>Microsoft Office PowerPoint</Application>
  <PresentationFormat>Grand écran</PresentationFormat>
  <Paragraphs>76</Paragraphs>
  <Slides>24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24</vt:i4>
      </vt:variant>
    </vt:vector>
  </HeadingPairs>
  <TitlesOfParts>
    <vt:vector size="29" baseType="lpstr">
      <vt:lpstr>Arial</vt:lpstr>
      <vt:lpstr>Calibri</vt:lpstr>
      <vt:lpstr>Calibri Light</vt:lpstr>
      <vt:lpstr>Times New Roman</vt:lpstr>
      <vt:lpstr>Office Theme</vt:lpstr>
      <vt:lpstr>Grammaticalité, sémiose et traitement neurocognitif de la musique  Séance 3: Musique et émotions Institut de Musicothérapie de Nantes</vt:lpstr>
      <vt:lpstr>Théories antiques et médiévales de l’éthos</vt:lpstr>
      <vt:lpstr>Théories traditionnelles anciennes</vt:lpstr>
      <vt:lpstr>Psychologie cognitive des émotions évoquées par la musique</vt:lpstr>
      <vt:lpstr>Psychologie cognitive des émotions évoquées par la musique</vt:lpstr>
      <vt:lpstr>Psychologie cognitive des émotions évoquées par la musique</vt:lpstr>
      <vt:lpstr>Psychologie cognitive des émotions évoquées par la musique</vt:lpstr>
      <vt:lpstr>Substrat neurochimique du traite­ment émotionnel de la perception </vt:lpstr>
      <vt:lpstr>La musique et le circuit de la récompense et du plaisir</vt:lpstr>
      <vt:lpstr>Présentation PowerPoint</vt:lpstr>
      <vt:lpstr>Présentation PowerPoint</vt:lpstr>
      <vt:lpstr>La musique et le circuit de la récompense et du plaisir</vt:lpstr>
      <vt:lpstr>La musique et le circuit de la récompense et du plaisir: éthos</vt:lpstr>
      <vt:lpstr>La musique et le circuit de la récompense et du plaisir: attente et résolution</vt:lpstr>
      <vt:lpstr>La musique et le circuit de la récompense et du plaisir</vt:lpstr>
      <vt:lpstr>La musique et le circuit de la récompense et du plaisir</vt:lpstr>
      <vt:lpstr>La musique et le circuit de la récompense et du plaisir</vt:lpstr>
      <vt:lpstr>La musique et le stress</vt:lpstr>
      <vt:lpstr>La musique et le stress</vt:lpstr>
      <vt:lpstr>Musique, apprentissages et thérapies</vt:lpstr>
      <vt:lpstr>Musique, apprentissages et thérapies</vt:lpstr>
      <vt:lpstr>Musique, apprentissages et thérapies</vt:lpstr>
      <vt:lpstr>Musique, apprentissages et thérapies</vt:lpstr>
      <vt:lpstr>Musique, apprentissages et thérapies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Nidaa ABOU MRAD</dc:creator>
  <cp:lastModifiedBy>Nidaa ABOU MRAD</cp:lastModifiedBy>
  <cp:revision>110</cp:revision>
  <dcterms:created xsi:type="dcterms:W3CDTF">2022-01-24T12:25:09Z</dcterms:created>
  <dcterms:modified xsi:type="dcterms:W3CDTF">2025-03-12T13:09:42Z</dcterms:modified>
</cp:coreProperties>
</file>