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8"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snapToGrid="0">
      <p:cViewPr varScale="1">
        <p:scale>
          <a:sx n="96" d="100"/>
          <a:sy n="96" d="100"/>
        </p:scale>
        <p:origin x="28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1E18E364-4D2C-4555-A1B0-906EE2F4C31B}" type="datetimeFigureOut">
              <a:rPr lang="fr-FR" smtClean="0"/>
              <a:t>14/01/2024</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1144018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1E18E364-4D2C-4555-A1B0-906EE2F4C31B}" type="datetimeFigureOut">
              <a:rPr lang="fr-FR" smtClean="0"/>
              <a:t>14/01/2024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2397441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1E18E364-4D2C-4555-A1B0-906EE2F4C31B}" type="datetimeFigureOut">
              <a:rPr lang="fr-FR" smtClean="0"/>
              <a:t>14/01/2024</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80D367-3E30-4861-A65C-47F2B9A8AF81}"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2403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1E18E364-4D2C-4555-A1B0-906EE2F4C31B}" type="datetimeFigureOut">
              <a:rPr lang="fr-FR" smtClean="0"/>
              <a:t>14/01/2024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4067783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1E18E364-4D2C-4555-A1B0-906EE2F4C31B}" type="datetimeFigureOut">
              <a:rPr lang="fr-FR" smtClean="0"/>
              <a:t>14/01/2024</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80D367-3E30-4861-A65C-47F2B9A8AF81}"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238816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1E18E364-4D2C-4555-A1B0-906EE2F4C31B}" type="datetimeFigureOut">
              <a:rPr lang="fr-FR" smtClean="0"/>
              <a:t>14/01/2024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747615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E18E364-4D2C-4555-A1B0-906EE2F4C31B}" type="datetimeFigureOut">
              <a:rPr lang="fr-FR" smtClean="0"/>
              <a:t>14/01/2024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35874422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E18E364-4D2C-4555-A1B0-906EE2F4C31B}" type="datetimeFigureOut">
              <a:rPr lang="fr-FR" smtClean="0"/>
              <a:t>14/01/2024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299697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E18E364-4D2C-4555-A1B0-906EE2F4C31B}" type="datetimeFigureOut">
              <a:rPr lang="fr-FR" smtClean="0"/>
              <a:t>14/01/2024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871636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1E18E364-4D2C-4555-A1B0-906EE2F4C31B}" type="datetimeFigureOut">
              <a:rPr lang="fr-FR" smtClean="0"/>
              <a:t>14/01/2024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3106844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E18E364-4D2C-4555-A1B0-906EE2F4C31B}" type="datetimeFigureOut">
              <a:rPr lang="fr-FR" smtClean="0"/>
              <a:t>14/01/2024</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3385043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E18E364-4D2C-4555-A1B0-906EE2F4C31B}" type="datetimeFigureOut">
              <a:rPr lang="fr-FR" smtClean="0"/>
              <a:t>14/01/2024</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103074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E18E364-4D2C-4555-A1B0-906EE2F4C31B}" type="datetimeFigureOut">
              <a:rPr lang="fr-FR" smtClean="0"/>
              <a:t>14/01/2024</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49082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18E364-4D2C-4555-A1B0-906EE2F4C31B}" type="datetimeFigureOut">
              <a:rPr lang="fr-FR" smtClean="0"/>
              <a:t>14/01/2024</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2829349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1E18E364-4D2C-4555-A1B0-906EE2F4C31B}" type="datetimeFigureOut">
              <a:rPr lang="fr-FR" smtClean="0"/>
              <a:t>14/01/2024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4009201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1E18E364-4D2C-4555-A1B0-906EE2F4C31B}" type="datetimeFigureOut">
              <a:rPr lang="fr-FR" smtClean="0"/>
              <a:t>14/01/2024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80D367-3E30-4861-A65C-47F2B9A8AF81}" type="slidenum">
              <a:rPr lang="fr-FR" smtClean="0"/>
              <a:t>‹N°›</a:t>
            </a:fld>
            <a:endParaRPr lang="fr-FR"/>
          </a:p>
        </p:txBody>
      </p:sp>
    </p:spTree>
    <p:extLst>
      <p:ext uri="{BB962C8B-B14F-4D97-AF65-F5344CB8AC3E}">
        <p14:creationId xmlns:p14="http://schemas.microsoft.com/office/powerpoint/2010/main" val="1676363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E18E364-4D2C-4555-A1B0-906EE2F4C31B}" type="datetimeFigureOut">
              <a:rPr lang="fr-FR" smtClean="0"/>
              <a:t>14/01/2024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80D367-3E30-4861-A65C-47F2B9A8AF81}" type="slidenum">
              <a:rPr lang="fr-FR" smtClean="0"/>
              <a:t>‹N°›</a:t>
            </a:fld>
            <a:endParaRPr lang="fr-FR"/>
          </a:p>
        </p:txBody>
      </p:sp>
    </p:spTree>
    <p:extLst>
      <p:ext uri="{BB962C8B-B14F-4D97-AF65-F5344CB8AC3E}">
        <p14:creationId xmlns:p14="http://schemas.microsoft.com/office/powerpoint/2010/main" val="240632475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834887"/>
            <a:ext cx="5252761" cy="2262781"/>
          </a:xfrm>
        </p:spPr>
        <p:txBody>
          <a:bodyPr>
            <a:normAutofit fontScale="90000"/>
          </a:bodyPr>
          <a:lstStyle/>
          <a:p>
            <a:r>
              <a:rPr lang="fr-FR" b="1" dirty="0" smtClean="0"/>
              <a:t>Communication Sonore Non Verbale</a:t>
            </a:r>
            <a:endParaRPr lang="fr-FR" b="1" dirty="0"/>
          </a:p>
        </p:txBody>
      </p:sp>
      <p:sp>
        <p:nvSpPr>
          <p:cNvPr id="3" name="Sous-titre 2"/>
          <p:cNvSpPr>
            <a:spLocks noGrp="1"/>
          </p:cNvSpPr>
          <p:nvPr>
            <p:ph type="subTitle" idx="1"/>
          </p:nvPr>
        </p:nvSpPr>
        <p:spPr>
          <a:xfrm>
            <a:off x="2589213" y="4340057"/>
            <a:ext cx="8915399" cy="1126283"/>
          </a:xfrm>
        </p:spPr>
        <p:txBody>
          <a:bodyPr>
            <a:normAutofit/>
          </a:bodyPr>
          <a:lstStyle/>
          <a:p>
            <a:r>
              <a:rPr lang="fr-FR" sz="3600" dirty="0" smtClean="0"/>
              <a:t>Aspects théoriques</a:t>
            </a:r>
            <a:endParaRPr lang="fr-FR" sz="36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7440" y="471282"/>
            <a:ext cx="3295650" cy="4762500"/>
          </a:xfrm>
          <a:prstGeom prst="rect">
            <a:avLst/>
          </a:prstGeom>
        </p:spPr>
      </p:pic>
    </p:spTree>
    <p:extLst>
      <p:ext uri="{BB962C8B-B14F-4D97-AF65-F5344CB8AC3E}">
        <p14:creationId xmlns:p14="http://schemas.microsoft.com/office/powerpoint/2010/main" val="3026718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Consignes et variantes</a:t>
            </a:r>
            <a:endParaRPr lang="fr-FR" b="1" dirty="0"/>
          </a:p>
        </p:txBody>
      </p:sp>
      <p:sp>
        <p:nvSpPr>
          <p:cNvPr id="3" name="Espace réservé du contenu 2"/>
          <p:cNvSpPr>
            <a:spLocks noGrp="1"/>
          </p:cNvSpPr>
          <p:nvPr>
            <p:ph idx="1"/>
          </p:nvPr>
        </p:nvSpPr>
        <p:spPr>
          <a:xfrm>
            <a:off x="2589212" y="1480930"/>
            <a:ext cx="8915400" cy="4430292"/>
          </a:xfrm>
        </p:spPr>
        <p:txBody>
          <a:bodyPr>
            <a:normAutofit lnSpcReduction="10000"/>
          </a:bodyPr>
          <a:lstStyle/>
          <a:p>
            <a:r>
              <a:rPr lang="fr-FR" dirty="0" smtClean="0"/>
              <a:t>L’improvisation à deux : </a:t>
            </a:r>
          </a:p>
          <a:p>
            <a:endParaRPr lang="fr-FR" dirty="0" smtClean="0"/>
          </a:p>
          <a:p>
            <a:r>
              <a:rPr lang="fr-FR" dirty="0" smtClean="0"/>
              <a:t>Exemple proposé par Édith Lecourt « Vous vous installez, vous fermez les yeux, vous vous concentrez, vous commencez lorsque vous êtes prêts, vous terminez lorsque vous le souhaitez ».</a:t>
            </a:r>
          </a:p>
          <a:p>
            <a:r>
              <a:rPr lang="fr-FR" dirty="0" smtClean="0"/>
              <a:t>Les autres sont en position d’observateurs, en silence, ils peuvent fermer les yeux s’ils le souhaitent pour se concentrer sur le dimension sonore. Il est précisé qu’ils seront invités à parler de leur ressenti.</a:t>
            </a:r>
          </a:p>
          <a:p>
            <a:r>
              <a:rPr lang="fr-FR" dirty="0" smtClean="0"/>
              <a:t>Pas d’enregistrement.</a:t>
            </a:r>
          </a:p>
          <a:p>
            <a:r>
              <a:rPr lang="fr-FR" dirty="0" smtClean="0"/>
              <a:t>La parole est d’abord donné au groupe sans droit de réponse pour le duo  puis le duo s’exprime</a:t>
            </a:r>
          </a:p>
          <a:p>
            <a:endParaRPr lang="fr-FR" dirty="0" smtClean="0"/>
          </a:p>
          <a:p>
            <a:r>
              <a:rPr lang="fr-FR" dirty="0" smtClean="0"/>
              <a:t>Évolution des consignes expérimentées pendant la formation.</a:t>
            </a:r>
            <a:endParaRPr lang="fr-FR" dirty="0"/>
          </a:p>
        </p:txBody>
      </p:sp>
    </p:spTree>
    <p:extLst>
      <p:ext uri="{BB962C8B-B14F-4D97-AF65-F5344CB8AC3E}">
        <p14:creationId xmlns:p14="http://schemas.microsoft.com/office/powerpoint/2010/main" val="148309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Outils d’analyse théorique</a:t>
            </a:r>
            <a:endParaRPr lang="fr-FR" b="1" dirty="0"/>
          </a:p>
        </p:txBody>
      </p:sp>
      <p:sp>
        <p:nvSpPr>
          <p:cNvPr id="3" name="Espace réservé du contenu 2"/>
          <p:cNvSpPr>
            <a:spLocks noGrp="1"/>
          </p:cNvSpPr>
          <p:nvPr>
            <p:ph idx="1"/>
          </p:nvPr>
        </p:nvSpPr>
        <p:spPr>
          <a:xfrm>
            <a:off x="2141951" y="2650435"/>
            <a:ext cx="8915400" cy="3777622"/>
          </a:xfrm>
        </p:spPr>
        <p:txBody>
          <a:bodyPr/>
          <a:lstStyle/>
          <a:p>
            <a:r>
              <a:rPr lang="fr-FR" dirty="0" smtClean="0"/>
              <a:t>Structure groupale du psychisme</a:t>
            </a:r>
          </a:p>
          <a:p>
            <a:endParaRPr lang="fr-FR" dirty="0"/>
          </a:p>
          <a:p>
            <a:r>
              <a:rPr lang="fr-FR" dirty="0" smtClean="0"/>
              <a:t>Au fondement de la musique il y a l’intervalle entre deux sons : ce qui les sépare et les relie à la fois et ce qui les fait résonner entre eux = une structure groupale de la musique/ une dimension relationnelle de la musique.</a:t>
            </a:r>
          </a:p>
          <a:p>
            <a:r>
              <a:rPr lang="fr-FR" dirty="0" smtClean="0"/>
              <a:t>Plusieurs sons, plusieurs parties, plusieurs voix peuvent se faire entendre en même temps ce qui est impossible dans la structure verbale</a:t>
            </a:r>
            <a:endParaRPr lang="fr-FR" dirty="0"/>
          </a:p>
          <a:p>
            <a:r>
              <a:rPr lang="fr-FR" dirty="0"/>
              <a:t>Caractéristique temporelles et spatiales de la </a:t>
            </a:r>
            <a:r>
              <a:rPr lang="fr-FR" dirty="0" smtClean="0"/>
              <a:t>musique (schéma).</a:t>
            </a:r>
            <a:endParaRPr lang="fr-FR" dirty="0"/>
          </a:p>
          <a:p>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71792" y="1105834"/>
            <a:ext cx="3992217" cy="2343767"/>
          </a:xfrm>
          <a:prstGeom prst="rect">
            <a:avLst/>
          </a:prstGeom>
        </p:spPr>
      </p:pic>
    </p:spTree>
    <p:extLst>
      <p:ext uri="{BB962C8B-B14F-4D97-AF65-F5344CB8AC3E}">
        <p14:creationId xmlns:p14="http://schemas.microsoft.com/office/powerpoint/2010/main" val="3735869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Outils d’analyse </a:t>
            </a:r>
            <a:br>
              <a:rPr lang="fr-FR" b="1" dirty="0" smtClean="0"/>
            </a:br>
            <a:r>
              <a:rPr lang="fr-FR" b="1" dirty="0" smtClean="0"/>
              <a:t>théorique</a:t>
            </a:r>
            <a:endParaRPr lang="fr-FR" b="1" dirty="0"/>
          </a:p>
        </p:txBody>
      </p:sp>
      <p:sp>
        <p:nvSpPr>
          <p:cNvPr id="3" name="Espace réservé du contenu 2"/>
          <p:cNvSpPr>
            <a:spLocks noGrp="1"/>
          </p:cNvSpPr>
          <p:nvPr>
            <p:ph idx="1"/>
          </p:nvPr>
        </p:nvSpPr>
        <p:spPr>
          <a:xfrm>
            <a:off x="2499759" y="3080378"/>
            <a:ext cx="8915400" cy="3777622"/>
          </a:xfrm>
        </p:spPr>
        <p:txBody>
          <a:bodyPr>
            <a:normAutofit fontScale="92500" lnSpcReduction="10000"/>
          </a:bodyPr>
          <a:lstStyle/>
          <a:p>
            <a:r>
              <a:rPr lang="fr-FR" dirty="0" smtClean="0"/>
              <a:t>Structure musicale et structure psychique</a:t>
            </a:r>
          </a:p>
          <a:p>
            <a:endParaRPr lang="fr-FR" dirty="0"/>
          </a:p>
          <a:p>
            <a:r>
              <a:rPr lang="fr-FR" dirty="0" smtClean="0"/>
              <a:t>La structure groupale serait la base du psychisme, selon les théoricien du groupe toute personnalité est une composition de multiples identification.</a:t>
            </a:r>
          </a:p>
          <a:p>
            <a:endParaRPr lang="fr-FR" dirty="0"/>
          </a:p>
          <a:p>
            <a:r>
              <a:rPr lang="fr-FR" dirty="0" smtClean="0"/>
              <a:t>La structure groupale de la musique serait une sorte de projection de la dimension groupale du psychisme.</a:t>
            </a:r>
          </a:p>
          <a:p>
            <a:endParaRPr lang="fr-FR" dirty="0" smtClean="0"/>
          </a:p>
          <a:p>
            <a:r>
              <a:rPr lang="fr-FR" dirty="0" smtClean="0"/>
              <a:t>Le dispositif CSNV offrirait la possibilité de projeter dans l’espace sonore du groupe toutes ces voix qui composent de façon + ou – conflictuelle les personnalités présentes. Un travail, une réorganisation un ajustement peut alors se mettre en place. </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5322" y="300964"/>
            <a:ext cx="4740966" cy="3166817"/>
          </a:xfrm>
          <a:prstGeom prst="rect">
            <a:avLst/>
          </a:prstGeom>
        </p:spPr>
      </p:pic>
    </p:spTree>
    <p:extLst>
      <p:ext uri="{BB962C8B-B14F-4D97-AF65-F5344CB8AC3E}">
        <p14:creationId xmlns:p14="http://schemas.microsoft.com/office/powerpoint/2010/main" val="4175982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Outils d’analyse théorique</a:t>
            </a:r>
            <a:endParaRPr lang="fr-FR" b="1" dirty="0"/>
          </a:p>
        </p:txBody>
      </p:sp>
      <p:sp>
        <p:nvSpPr>
          <p:cNvPr id="3" name="Espace réservé du contenu 2"/>
          <p:cNvSpPr>
            <a:spLocks noGrp="1"/>
          </p:cNvSpPr>
          <p:nvPr>
            <p:ph idx="1"/>
          </p:nvPr>
        </p:nvSpPr>
        <p:spPr/>
        <p:txBody>
          <a:bodyPr>
            <a:normAutofit lnSpcReduction="10000"/>
          </a:bodyPr>
          <a:lstStyle/>
          <a:p>
            <a:r>
              <a:rPr lang="fr-FR" dirty="0" smtClean="0"/>
              <a:t>L’effet d’ensemble :</a:t>
            </a:r>
          </a:p>
          <a:p>
            <a:r>
              <a:rPr lang="fr-FR" dirty="0" smtClean="0"/>
              <a:t>c’est l’écart entre le ressenti à la 1</a:t>
            </a:r>
            <a:r>
              <a:rPr lang="fr-FR" baseline="30000" dirty="0" smtClean="0"/>
              <a:t>ère</a:t>
            </a:r>
            <a:r>
              <a:rPr lang="fr-FR" dirty="0" smtClean="0"/>
              <a:t> verbalisation et l’écoute du 1</a:t>
            </a:r>
            <a:r>
              <a:rPr lang="fr-FR" baseline="30000" dirty="0" smtClean="0"/>
              <a:t>er</a:t>
            </a:r>
            <a:r>
              <a:rPr lang="fr-FR" dirty="0" smtClean="0"/>
              <a:t> enregistrement. Ce qui a pu être ressenti comme un chaos flou après la production fait  l’effet d’ensemble et de musique à l’écoute.</a:t>
            </a:r>
          </a:p>
          <a:p>
            <a:r>
              <a:rPr lang="fr-FR" dirty="0" smtClean="0"/>
              <a:t>C’est la promesse d’une entente possible, un soulagement, un moment de surprise et réassurance qui va précéder l’illusion groupale</a:t>
            </a:r>
          </a:p>
          <a:p>
            <a:r>
              <a:rPr lang="fr-FR" dirty="0" smtClean="0"/>
              <a:t> Une contenance qui se met en place.</a:t>
            </a:r>
          </a:p>
          <a:p>
            <a:r>
              <a:rPr lang="fr-FR" dirty="0" smtClean="0"/>
              <a:t>Une découverte que le groupe à plusieurs niveaux : groupal; individuel, conscient et inconscient, que ça peut être contradictoire mais pas effrayant  car le résultat entendu est sécurisant</a:t>
            </a:r>
          </a:p>
          <a:p>
            <a:r>
              <a:rPr lang="fr-FR" dirty="0" smtClean="0"/>
              <a:t>Une réassurance face au chaos car à sa place se construit un espace commun sonore.</a:t>
            </a:r>
            <a:endParaRPr lang="fr-FR" dirty="0"/>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b="7862"/>
          <a:stretch/>
        </p:blipFill>
        <p:spPr>
          <a:xfrm>
            <a:off x="8664435" y="506897"/>
            <a:ext cx="3383243" cy="1659834"/>
          </a:xfrm>
          <a:prstGeom prst="rect">
            <a:avLst/>
          </a:prstGeom>
        </p:spPr>
      </p:pic>
    </p:spTree>
    <p:extLst>
      <p:ext uri="{BB962C8B-B14F-4D97-AF65-F5344CB8AC3E}">
        <p14:creationId xmlns:p14="http://schemas.microsoft.com/office/powerpoint/2010/main" val="3634530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Outils d’analyse théorique</a:t>
            </a:r>
            <a:endParaRPr lang="fr-FR" dirty="0"/>
          </a:p>
        </p:txBody>
      </p:sp>
      <p:sp>
        <p:nvSpPr>
          <p:cNvPr id="3" name="Espace réservé du contenu 2"/>
          <p:cNvSpPr>
            <a:spLocks noGrp="1"/>
          </p:cNvSpPr>
          <p:nvPr>
            <p:ph idx="1"/>
          </p:nvPr>
        </p:nvSpPr>
        <p:spPr/>
        <p:txBody>
          <a:bodyPr/>
          <a:lstStyle/>
          <a:p>
            <a:r>
              <a:rPr lang="fr-FR" dirty="0"/>
              <a:t>Le groupe musique</a:t>
            </a:r>
            <a:endParaRPr lang="fr-FR" dirty="0" smtClean="0"/>
          </a:p>
          <a:p>
            <a:r>
              <a:rPr lang="fr-FR" dirty="0" smtClean="0"/>
              <a:t>Cet effet se construit à l’instant ou le groupe et la musique ne font plus qu’un (le groupe émane de la musique et la musique émane du groupe). Nous sommes dans la pensée magique de la musique. Cela renvoie à l’illusion groupale d’Anzieu (1975). L’interprétation musicale du ‘illusion groupale.</a:t>
            </a:r>
          </a:p>
          <a:p>
            <a:r>
              <a:rPr lang="fr-FR" dirty="0" smtClean="0"/>
              <a:t>Un moment d’euphorie fusionnelle ou tous ont l’impression de ne faire qu’un.</a:t>
            </a:r>
          </a:p>
          <a:p>
            <a:r>
              <a:rPr lang="fr-FR" dirty="0" smtClean="0"/>
              <a:t>Le groupe qualifie sa production de « musicale ». Avec ça, il réintroduit ce qui se passe dans le code de la musique et bascule dans un mouvement de différenciation vers la désillusion et les difficultés et ainsi commencer à faire groupe autrement que dans la fusion et véritablement « composer »</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19553" y="278296"/>
            <a:ext cx="2941495" cy="2018886"/>
          </a:xfrm>
          <a:prstGeom prst="rect">
            <a:avLst/>
          </a:prstGeom>
        </p:spPr>
      </p:pic>
    </p:spTree>
    <p:extLst>
      <p:ext uri="{BB962C8B-B14F-4D97-AF65-F5344CB8AC3E}">
        <p14:creationId xmlns:p14="http://schemas.microsoft.com/office/powerpoint/2010/main" val="3414301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 musicothérapie analytique de groupe</a:t>
            </a:r>
            <a:endParaRPr lang="fr-FR" b="1" dirty="0"/>
          </a:p>
        </p:txBody>
      </p:sp>
      <p:sp>
        <p:nvSpPr>
          <p:cNvPr id="3" name="Espace réservé du contenu 2"/>
          <p:cNvSpPr>
            <a:spLocks noGrp="1"/>
          </p:cNvSpPr>
          <p:nvPr>
            <p:ph idx="1"/>
          </p:nvPr>
        </p:nvSpPr>
        <p:spPr/>
        <p:txBody>
          <a:bodyPr/>
          <a:lstStyle/>
          <a:p>
            <a:pPr marL="0" indent="0">
              <a:buNone/>
            </a:pPr>
            <a:r>
              <a:rPr lang="fr-FR" dirty="0" smtClean="0"/>
              <a:t>Une discipline fondée par Édith Lecourt qui s’appuie sur :</a:t>
            </a:r>
          </a:p>
          <a:p>
            <a:pPr marL="0" indent="0">
              <a:buNone/>
            </a:pPr>
            <a:endParaRPr lang="fr-FR" dirty="0" smtClean="0"/>
          </a:p>
          <a:p>
            <a:pPr marL="0" indent="0">
              <a:buNone/>
            </a:pPr>
            <a:r>
              <a:rPr lang="fr-FR" b="1" dirty="0" smtClean="0"/>
              <a:t>Théorie</a:t>
            </a:r>
            <a:endParaRPr lang="fr-FR" b="1" dirty="0"/>
          </a:p>
          <a:p>
            <a:r>
              <a:rPr lang="fr-FR" dirty="0" smtClean="0"/>
              <a:t>La psychanalyse (psychanalyse de groupes)</a:t>
            </a:r>
          </a:p>
          <a:p>
            <a:r>
              <a:rPr lang="fr-FR" dirty="0" smtClean="0"/>
              <a:t>La musicologie</a:t>
            </a:r>
          </a:p>
          <a:p>
            <a:pPr marL="0" indent="0">
              <a:buNone/>
            </a:pPr>
            <a:r>
              <a:rPr lang="fr-FR" b="1" dirty="0" smtClean="0"/>
              <a:t>Pratique</a:t>
            </a:r>
          </a:p>
          <a:p>
            <a:r>
              <a:rPr lang="fr-FR" dirty="0" smtClean="0"/>
              <a:t>L’improvisation libre</a:t>
            </a:r>
          </a:p>
          <a:p>
            <a:endParaRPr lang="fr-FR" dirty="0" smtClean="0"/>
          </a:p>
          <a:p>
            <a:r>
              <a:rPr lang="fr-FR" dirty="0" smtClean="0"/>
              <a:t>Le dispositif </a:t>
            </a:r>
            <a:r>
              <a:rPr lang="fr-FR" b="1" dirty="0" smtClean="0"/>
              <a:t>CSNV </a:t>
            </a:r>
            <a:r>
              <a:rPr lang="fr-FR" dirty="0" smtClean="0"/>
              <a:t>s’appuie sur cette discipline</a:t>
            </a:r>
            <a:endParaRPr lang="fr-FR" dirty="0"/>
          </a:p>
          <a:p>
            <a:endParaRPr lang="fr-FR" dirty="0" smtClean="0"/>
          </a:p>
          <a:p>
            <a:pPr marL="0" indent="0">
              <a:buNone/>
            </a:pPr>
            <a:endParaRPr lang="fr-FR" dirty="0" smtClean="0"/>
          </a:p>
          <a:p>
            <a:endParaRPr lang="fr-FR" dirty="0" smtClean="0"/>
          </a:p>
        </p:txBody>
      </p:sp>
      <p:pic>
        <p:nvPicPr>
          <p:cNvPr id="5" name="Image 4"/>
          <p:cNvPicPr>
            <a:picLocks noChangeAspect="1"/>
          </p:cNvPicPr>
          <p:nvPr/>
        </p:nvPicPr>
        <p:blipFill rotWithShape="1">
          <a:blip r:embed="rId2" cstate="print">
            <a:extLst>
              <a:ext uri="{28A0092B-C50C-407E-A947-70E740481C1C}">
                <a14:useLocalDpi xmlns:a14="http://schemas.microsoft.com/office/drawing/2010/main" val="0"/>
              </a:ext>
            </a:extLst>
          </a:blip>
          <a:srcRect l="42243" r="9022"/>
          <a:stretch/>
        </p:blipFill>
        <p:spPr>
          <a:xfrm>
            <a:off x="8597348" y="3496773"/>
            <a:ext cx="3399182" cy="3052261"/>
          </a:xfrm>
          <a:prstGeom prst="rect">
            <a:avLst/>
          </a:prstGeom>
        </p:spPr>
      </p:pic>
    </p:spTree>
    <p:extLst>
      <p:ext uri="{BB962C8B-B14F-4D97-AF65-F5344CB8AC3E}">
        <p14:creationId xmlns:p14="http://schemas.microsoft.com/office/powerpoint/2010/main" val="2273784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CSNV</a:t>
            </a:r>
            <a:endParaRPr lang="fr-FR" b="1" dirty="0"/>
          </a:p>
        </p:txBody>
      </p:sp>
      <p:sp>
        <p:nvSpPr>
          <p:cNvPr id="3" name="Espace réservé du contenu 2"/>
          <p:cNvSpPr>
            <a:spLocks noGrp="1"/>
          </p:cNvSpPr>
          <p:nvPr>
            <p:ph idx="1"/>
          </p:nvPr>
        </p:nvSpPr>
        <p:spPr/>
        <p:txBody>
          <a:bodyPr/>
          <a:lstStyle/>
          <a:p>
            <a:r>
              <a:rPr lang="fr-FR" dirty="0" smtClean="0"/>
              <a:t>Une technique de musicothérapie active</a:t>
            </a:r>
          </a:p>
          <a:p>
            <a:endParaRPr lang="fr-FR" dirty="0"/>
          </a:p>
          <a:p>
            <a:r>
              <a:rPr lang="fr-FR" dirty="0" smtClean="0"/>
              <a:t>Communication = on fait advenir quelque chose sur le plan relationnel (consigne donné) par le biais de l’improvisation libre dans un cadre de soin.</a:t>
            </a:r>
          </a:p>
          <a:p>
            <a:endParaRPr lang="fr-FR" dirty="0"/>
          </a:p>
          <a:p>
            <a:r>
              <a:rPr lang="fr-FR" dirty="0" smtClean="0"/>
              <a:t>Au niveau analytique : peu d’intervention du musicothérapeute car les prises de conscience se font spontanément au niveau individuel et groupal. Il faut tout de même des compétences en analyse de la relation </a:t>
            </a:r>
            <a:r>
              <a:rPr lang="fr-FR" dirty="0" err="1" smtClean="0"/>
              <a:t>transféro</a:t>
            </a:r>
            <a:r>
              <a:rPr lang="fr-FR" dirty="0" smtClean="0"/>
              <a:t>-contre-</a:t>
            </a:r>
            <a:r>
              <a:rPr lang="fr-FR" dirty="0" err="1" smtClean="0"/>
              <a:t>tansférentielle</a:t>
            </a:r>
            <a:r>
              <a:rPr lang="fr-FR" dirty="0" smtClean="0"/>
              <a:t>.</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379" y="246200"/>
            <a:ext cx="3870973" cy="1887400"/>
          </a:xfrm>
          <a:prstGeom prst="rect">
            <a:avLst/>
          </a:prstGeom>
        </p:spPr>
      </p:pic>
    </p:spTree>
    <p:extLst>
      <p:ext uri="{BB962C8B-B14F-4D97-AF65-F5344CB8AC3E}">
        <p14:creationId xmlns:p14="http://schemas.microsoft.com/office/powerpoint/2010/main" val="460540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contenu</a:t>
            </a:r>
            <a:endParaRPr lang="fr-FR" b="1" dirty="0"/>
          </a:p>
        </p:txBody>
      </p:sp>
      <p:sp>
        <p:nvSpPr>
          <p:cNvPr id="3" name="Espace réservé du contenu 2"/>
          <p:cNvSpPr>
            <a:spLocks noGrp="1"/>
          </p:cNvSpPr>
          <p:nvPr>
            <p:ph idx="1"/>
          </p:nvPr>
        </p:nvSpPr>
        <p:spPr/>
        <p:txBody>
          <a:bodyPr/>
          <a:lstStyle/>
          <a:p>
            <a:r>
              <a:rPr lang="fr-FR" dirty="0" smtClean="0"/>
              <a:t>Matériel sonore apporté par le groupe = sons, silences, rythmes, timbres, intensités, mélodies, pulsations…</a:t>
            </a:r>
          </a:p>
          <a:p>
            <a:endParaRPr lang="fr-FR" dirty="0" smtClean="0"/>
          </a:p>
          <a:p>
            <a:r>
              <a:rPr lang="fr-FR" dirty="0" smtClean="0"/>
              <a:t>Ces matériel va constituer et est inscrit dans les échanges à l’intérieur du groupe (</a:t>
            </a:r>
            <a:r>
              <a:rPr lang="fr-FR" dirty="0" err="1" smtClean="0"/>
              <a:t>cf</a:t>
            </a:r>
            <a:r>
              <a:rPr lang="fr-FR" dirty="0" smtClean="0"/>
              <a:t> consigne)</a:t>
            </a:r>
          </a:p>
          <a:p>
            <a:endParaRPr lang="fr-FR" dirty="0"/>
          </a:p>
          <a:p>
            <a:r>
              <a:rPr lang="fr-FR" dirty="0" smtClean="0"/>
              <a:t>D’après les théories psychanalytiques : Édith Lecourt avance que ce contenus, ces échanges n’arrivent pas par hasard mais à des moments de l’histoire relationnelle et de l’évolution du groupe, de la place de chacun de ces membres dans le groupe.</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99845" y="176795"/>
            <a:ext cx="3087964" cy="1608521"/>
          </a:xfrm>
          <a:prstGeom prst="rect">
            <a:avLst/>
          </a:prstGeom>
        </p:spPr>
      </p:pic>
    </p:spTree>
    <p:extLst>
      <p:ext uri="{BB962C8B-B14F-4D97-AF65-F5344CB8AC3E}">
        <p14:creationId xmlns:p14="http://schemas.microsoft.com/office/powerpoint/2010/main" val="1823829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contenu</a:t>
            </a:r>
            <a:endParaRPr lang="fr-FR" b="1" dirty="0"/>
          </a:p>
        </p:txBody>
      </p:sp>
      <p:sp>
        <p:nvSpPr>
          <p:cNvPr id="3" name="Espace réservé du contenu 2"/>
          <p:cNvSpPr>
            <a:spLocks noGrp="1"/>
          </p:cNvSpPr>
          <p:nvPr>
            <p:ph idx="1"/>
          </p:nvPr>
        </p:nvSpPr>
        <p:spPr>
          <a:xfrm>
            <a:off x="2320855" y="2004391"/>
            <a:ext cx="8915400" cy="4724400"/>
          </a:xfrm>
        </p:spPr>
        <p:txBody>
          <a:bodyPr>
            <a:normAutofit fontScale="92500" lnSpcReduction="10000"/>
          </a:bodyPr>
          <a:lstStyle/>
          <a:p>
            <a:endParaRPr lang="fr-FR" dirty="0" smtClean="0"/>
          </a:p>
          <a:p>
            <a:r>
              <a:rPr lang="fr-FR" dirty="0" smtClean="0"/>
              <a:t>Le groupe va créer sa propre histoire sous forme de narrativité sonore.</a:t>
            </a:r>
          </a:p>
          <a:p>
            <a:endParaRPr lang="fr-FR" dirty="0" smtClean="0"/>
          </a:p>
          <a:p>
            <a:r>
              <a:rPr lang="fr-FR" dirty="0" smtClean="0"/>
              <a:t>Chaque membre puise dans sa propre histoire sonore et musicale pour trouver le matériel sonore et pouvoir entrer en contact avec les autres.</a:t>
            </a:r>
          </a:p>
          <a:p>
            <a:endParaRPr lang="fr-FR" dirty="0"/>
          </a:p>
          <a:p>
            <a:r>
              <a:rPr lang="fr-FR" dirty="0" smtClean="0"/>
              <a:t>L’histoire du groupe va donc se construire à partir des projections de l’histoire individuelle de chacun, projections qui ne sont pas tout à fait accessibles dans le verbal.</a:t>
            </a:r>
          </a:p>
          <a:p>
            <a:r>
              <a:rPr lang="fr-FR" dirty="0" smtClean="0"/>
              <a:t>Le contrat de base est que le groupe n’est pas créé pour lui-même mais comme support thérapeutique (dans un cadre de soin) ou comme support psycho éducatif (dans le cadre des formations).</a:t>
            </a:r>
          </a:p>
          <a:p>
            <a:endParaRPr lang="fr-FR" dirty="0"/>
          </a:p>
          <a:p>
            <a:r>
              <a:rPr lang="fr-FR" dirty="0" smtClean="0"/>
              <a:t>Il s produit alors une mise en conscience de certain contenus, processus inconscient et une possible réappropriation de sa propre histoire.</a:t>
            </a:r>
          </a:p>
          <a:p>
            <a:endParaRPr lang="fr-FR" dirty="0"/>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l="30261"/>
          <a:stretch/>
        </p:blipFill>
        <p:spPr>
          <a:xfrm>
            <a:off x="9555218" y="46383"/>
            <a:ext cx="2428888" cy="2339704"/>
          </a:xfrm>
          <a:prstGeom prst="rect">
            <a:avLst/>
          </a:prstGeom>
        </p:spPr>
      </p:pic>
    </p:spTree>
    <p:extLst>
      <p:ext uri="{BB962C8B-B14F-4D97-AF65-F5344CB8AC3E}">
        <p14:creationId xmlns:p14="http://schemas.microsoft.com/office/powerpoint/2010/main" val="2873155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groupe peut être </a:t>
            </a:r>
            <a:r>
              <a:rPr lang="fr-FR" b="1" dirty="0" err="1" smtClean="0"/>
              <a:t>traumatogène</a:t>
            </a:r>
            <a:endParaRPr lang="fr-FR" b="1" dirty="0"/>
          </a:p>
        </p:txBody>
      </p:sp>
      <p:sp>
        <p:nvSpPr>
          <p:cNvPr id="3" name="Espace réservé du contenu 2"/>
          <p:cNvSpPr>
            <a:spLocks noGrp="1"/>
          </p:cNvSpPr>
          <p:nvPr>
            <p:ph idx="1"/>
          </p:nvPr>
        </p:nvSpPr>
        <p:spPr>
          <a:xfrm>
            <a:off x="2589212" y="2431774"/>
            <a:ext cx="8915400" cy="3777622"/>
          </a:xfrm>
        </p:spPr>
        <p:txBody>
          <a:bodyPr>
            <a:normAutofit lnSpcReduction="10000"/>
          </a:bodyPr>
          <a:lstStyle/>
          <a:p>
            <a:pPr marL="0" indent="0">
              <a:buNone/>
            </a:pPr>
            <a:endParaRPr lang="fr-FR" dirty="0" smtClean="0"/>
          </a:p>
          <a:p>
            <a:pPr marL="0" indent="0">
              <a:buNone/>
            </a:pPr>
            <a:r>
              <a:rPr lang="fr-FR" dirty="0" smtClean="0"/>
              <a:t>Le groupe c’est la confrontation aux autres :</a:t>
            </a:r>
          </a:p>
          <a:p>
            <a:r>
              <a:rPr lang="fr-FR" dirty="0" smtClean="0"/>
              <a:t>Miroir, rivalité, angoisses archaïques </a:t>
            </a:r>
          </a:p>
          <a:p>
            <a:pPr marL="0" indent="0">
              <a:buNone/>
            </a:pPr>
            <a:r>
              <a:rPr lang="fr-FR" dirty="0" smtClean="0"/>
              <a:t>(</a:t>
            </a:r>
            <a:r>
              <a:rPr lang="fr-FR" dirty="0" err="1" smtClean="0"/>
              <a:t>cf</a:t>
            </a:r>
            <a:r>
              <a:rPr lang="fr-FR" dirty="0" smtClean="0"/>
              <a:t> les travaux de Bion ou Anzieu…)</a:t>
            </a:r>
          </a:p>
          <a:p>
            <a:r>
              <a:rPr lang="fr-FR" dirty="0" smtClean="0"/>
              <a:t>Nous pouvons nous remémorer des expériences groupales difficiles (groupe inhibant, angoissant, paralysant, … persécuteur…</a:t>
            </a:r>
          </a:p>
          <a:p>
            <a:pPr marL="0" indent="0">
              <a:buNone/>
            </a:pPr>
            <a:endParaRPr lang="fr-FR" dirty="0" smtClean="0"/>
          </a:p>
          <a:p>
            <a:r>
              <a:rPr lang="fr-FR" dirty="0" smtClean="0"/>
              <a:t>Les angoisses archaïques sont suscitées par le 1</a:t>
            </a:r>
            <a:r>
              <a:rPr lang="fr-FR" baseline="30000" dirty="0" smtClean="0"/>
              <a:t>er</a:t>
            </a:r>
            <a:r>
              <a:rPr lang="fr-FR" dirty="0" smtClean="0"/>
              <a:t> face à face et vont pousser chaque membre à s’en défendre en cherchant à réduire ces angoisses </a:t>
            </a:r>
            <a:r>
              <a:rPr lang="fr-FR" dirty="0" smtClean="0">
                <a:sym typeface="Wingdings" panose="05000000000000000000" pitchFamily="2" charset="2"/>
              </a:rPr>
              <a:t> effet de groupe </a:t>
            </a:r>
            <a:r>
              <a:rPr lang="fr-FR" dirty="0" smtClean="0">
                <a:sym typeface="Wingdings" panose="05000000000000000000" pitchFamily="2" charset="2"/>
              </a:rPr>
              <a:t>positif </a:t>
            </a:r>
            <a:r>
              <a:rPr lang="fr-FR" dirty="0" smtClean="0">
                <a:sym typeface="Wingdings" panose="05000000000000000000" pitchFamily="2" charset="2"/>
              </a:rPr>
              <a:t>: alliance, mouvement fusionnel, ne faire plus qu’un sinon on est paralysé par le fantasme de casse.</a:t>
            </a:r>
            <a:endParaRPr lang="fr-FR"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79985" y="1378401"/>
            <a:ext cx="3124627" cy="2269260"/>
          </a:xfrm>
          <a:prstGeom prst="rect">
            <a:avLst/>
          </a:prstGeom>
        </p:spPr>
      </p:pic>
    </p:spTree>
    <p:extLst>
      <p:ext uri="{BB962C8B-B14F-4D97-AF65-F5344CB8AC3E}">
        <p14:creationId xmlns:p14="http://schemas.microsoft.com/office/powerpoint/2010/main" val="2646839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Focus sur le dispositif CSNV</a:t>
            </a:r>
            <a:endParaRPr lang="fr-FR" b="1" dirty="0"/>
          </a:p>
        </p:txBody>
      </p:sp>
      <p:sp>
        <p:nvSpPr>
          <p:cNvPr id="3" name="Espace réservé du contenu 2"/>
          <p:cNvSpPr>
            <a:spLocks noGrp="1"/>
          </p:cNvSpPr>
          <p:nvPr>
            <p:ph idx="1"/>
          </p:nvPr>
        </p:nvSpPr>
        <p:spPr>
          <a:xfrm>
            <a:off x="2360612" y="1437861"/>
            <a:ext cx="8915400" cy="4793974"/>
          </a:xfrm>
        </p:spPr>
        <p:txBody>
          <a:bodyPr>
            <a:normAutofit fontScale="92500" lnSpcReduction="10000"/>
          </a:bodyPr>
          <a:lstStyle/>
          <a:p>
            <a:endParaRPr lang="fr-FR" dirty="0" smtClean="0"/>
          </a:p>
          <a:p>
            <a:r>
              <a:rPr lang="fr-FR" dirty="0" smtClean="0"/>
              <a:t>Consigne « Vous allez tenter d’entrer en relation par l’intermédiaire des sons »</a:t>
            </a:r>
          </a:p>
          <a:p>
            <a:pPr marL="0" indent="0">
              <a:buNone/>
            </a:pPr>
            <a:r>
              <a:rPr lang="fr-FR" dirty="0" smtClean="0"/>
              <a:t>« Le temps d’improvisation est limité à une dizaine de minutes, je vous donnerai le signal de fin »</a:t>
            </a:r>
          </a:p>
          <a:p>
            <a:pPr marL="0" indent="0">
              <a:buNone/>
            </a:pPr>
            <a:r>
              <a:rPr lang="fr-FR" dirty="0" smtClean="0"/>
              <a:t>«  La séquence est enregistrée »</a:t>
            </a:r>
          </a:p>
          <a:p>
            <a:endParaRPr lang="fr-FR" dirty="0" smtClean="0"/>
          </a:p>
          <a:p>
            <a:r>
              <a:rPr lang="fr-FR" dirty="0" smtClean="0"/>
              <a:t>Production avec enregistrement</a:t>
            </a:r>
          </a:p>
          <a:p>
            <a:endParaRPr lang="fr-FR" dirty="0" smtClean="0"/>
          </a:p>
          <a:p>
            <a:r>
              <a:rPr lang="fr-FR" dirty="0" smtClean="0"/>
              <a:t>Verbalisation 1 (durée libre)</a:t>
            </a:r>
          </a:p>
          <a:p>
            <a:endParaRPr lang="fr-FR" dirty="0" smtClean="0"/>
          </a:p>
          <a:p>
            <a:r>
              <a:rPr lang="fr-FR" dirty="0" smtClean="0"/>
              <a:t>Réécoute</a:t>
            </a:r>
          </a:p>
          <a:p>
            <a:endParaRPr lang="fr-FR" dirty="0" smtClean="0"/>
          </a:p>
          <a:p>
            <a:r>
              <a:rPr lang="fr-FR" dirty="0" smtClean="0"/>
              <a:t>Verbalisation 2 (durée libre)</a:t>
            </a:r>
          </a:p>
          <a:p>
            <a:endParaRPr lang="fr-FR" dirty="0" smtClean="0"/>
          </a:p>
          <a:p>
            <a:pPr marL="0" indent="0">
              <a:buNone/>
            </a:pP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9660" y="3707296"/>
            <a:ext cx="3527588" cy="2097157"/>
          </a:xfrm>
          <a:prstGeom prst="rect">
            <a:avLst/>
          </a:prstGeom>
        </p:spPr>
      </p:pic>
    </p:spTree>
    <p:extLst>
      <p:ext uri="{BB962C8B-B14F-4D97-AF65-F5344CB8AC3E}">
        <p14:creationId xmlns:p14="http://schemas.microsoft.com/office/powerpoint/2010/main" val="43054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Focus sur le dispositif CSNV</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La première verbalisation : est une symbolisation du vécu sonore. A partir de vécus émotionnels et sensorimoteurs relativement bruts la verbalisation vient mettre en forme, figurer, symboliser.</a:t>
            </a:r>
          </a:p>
          <a:p>
            <a:endParaRPr lang="fr-FR" dirty="0"/>
          </a:p>
          <a:p>
            <a:r>
              <a:rPr lang="fr-FR" dirty="0" smtClean="0"/>
              <a:t>La réécoute : </a:t>
            </a:r>
            <a:r>
              <a:rPr lang="fr-FR" dirty="0" err="1" smtClean="0"/>
              <a:t>autoécoute</a:t>
            </a:r>
            <a:r>
              <a:rPr lang="fr-FR" dirty="0" smtClean="0"/>
              <a:t>, c’est une mise à distance de ce qui a été produit, un </a:t>
            </a:r>
            <a:r>
              <a:rPr lang="fr-FR" dirty="0" err="1" smtClean="0"/>
              <a:t>feed</a:t>
            </a:r>
            <a:r>
              <a:rPr lang="fr-FR" dirty="0" smtClean="0"/>
              <a:t> back, on n’écoute pas de la même manière.</a:t>
            </a:r>
          </a:p>
        </p:txBody>
      </p:sp>
    </p:spTree>
    <p:extLst>
      <p:ext uri="{BB962C8B-B14F-4D97-AF65-F5344CB8AC3E}">
        <p14:creationId xmlns:p14="http://schemas.microsoft.com/office/powerpoint/2010/main" val="3321169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Analyse du contenu</a:t>
            </a:r>
            <a:endParaRPr lang="fr-FR" b="1" dirty="0"/>
          </a:p>
        </p:txBody>
      </p:sp>
      <p:sp>
        <p:nvSpPr>
          <p:cNvPr id="3" name="Espace réservé du contenu 2"/>
          <p:cNvSpPr>
            <a:spLocks noGrp="1"/>
          </p:cNvSpPr>
          <p:nvPr>
            <p:ph idx="1"/>
          </p:nvPr>
        </p:nvSpPr>
        <p:spPr/>
        <p:txBody>
          <a:bodyPr/>
          <a:lstStyle/>
          <a:p>
            <a:endParaRPr lang="fr-FR" dirty="0" smtClean="0"/>
          </a:p>
          <a:p>
            <a:r>
              <a:rPr lang="fr-FR" dirty="0" smtClean="0"/>
              <a:t>La production du groupe ou le matériel sonore serait une sorte de « radiographie sonore » qui reflète l’état du groupe à un moment précis. Édith Lecourt propose des outils d’analyse, des fiches de prise de notes, des relevés de verbalisations…</a:t>
            </a:r>
          </a:p>
          <a:p>
            <a:endParaRPr lang="fr-FR" dirty="0"/>
          </a:p>
          <a:p>
            <a:endParaRPr lang="fr-FR" dirty="0" smtClean="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8975" y="4302701"/>
            <a:ext cx="3087964" cy="1608521"/>
          </a:xfrm>
          <a:prstGeom prst="rect">
            <a:avLst/>
          </a:prstGeom>
        </p:spPr>
      </p:pic>
    </p:spTree>
    <p:extLst>
      <p:ext uri="{BB962C8B-B14F-4D97-AF65-F5344CB8AC3E}">
        <p14:creationId xmlns:p14="http://schemas.microsoft.com/office/powerpoint/2010/main" val="2872687515"/>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552</TotalTime>
  <Words>898</Words>
  <Application>Microsoft Office PowerPoint</Application>
  <PresentationFormat>Grand écran</PresentationFormat>
  <Paragraphs>99</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Century Gothic</vt:lpstr>
      <vt:lpstr>Wingdings</vt:lpstr>
      <vt:lpstr>Wingdings 3</vt:lpstr>
      <vt:lpstr>Brin</vt:lpstr>
      <vt:lpstr>Communication Sonore Non Verbale</vt:lpstr>
      <vt:lpstr>La musicothérapie analytique de groupe</vt:lpstr>
      <vt:lpstr>CSNV</vt:lpstr>
      <vt:lpstr>Le contenu</vt:lpstr>
      <vt:lpstr>Le contenu</vt:lpstr>
      <vt:lpstr>Le groupe peut être traumatogène</vt:lpstr>
      <vt:lpstr>Focus sur le dispositif CSNV</vt:lpstr>
      <vt:lpstr>Focus sur le dispositif CSNV</vt:lpstr>
      <vt:lpstr>Analyse du contenu</vt:lpstr>
      <vt:lpstr>Consignes et variantes</vt:lpstr>
      <vt:lpstr>Outils d’analyse théorique</vt:lpstr>
      <vt:lpstr>Outils d’analyse  théorique</vt:lpstr>
      <vt:lpstr>Outils d’analyse théorique</vt:lpstr>
      <vt:lpstr>Outils d’analyse théorique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Sonore Non Verbale</dc:title>
  <dc:creator>basselune</dc:creator>
  <cp:lastModifiedBy>basselune</cp:lastModifiedBy>
  <cp:revision>30</cp:revision>
  <dcterms:created xsi:type="dcterms:W3CDTF">2023-10-22T09:32:40Z</dcterms:created>
  <dcterms:modified xsi:type="dcterms:W3CDTF">2024-01-14T21:23:34Z</dcterms:modified>
</cp:coreProperties>
</file>