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1" r:id="rId2"/>
    <p:sldId id="265" r:id="rId3"/>
    <p:sldId id="274" r:id="rId4"/>
    <p:sldId id="258" r:id="rId5"/>
    <p:sldId id="259" r:id="rId6"/>
    <p:sldId id="272" r:id="rId7"/>
    <p:sldId id="276" r:id="rId8"/>
    <p:sldId id="262" r:id="rId9"/>
    <p:sldId id="280" r:id="rId10"/>
    <p:sldId id="277" r:id="rId11"/>
    <p:sldId id="278" r:id="rId12"/>
    <p:sldId id="263" r:id="rId13"/>
    <p:sldId id="269" r:id="rId14"/>
    <p:sldId id="275" r:id="rId15"/>
    <p:sldId id="267" r:id="rId16"/>
    <p:sldId id="270" r:id="rId17"/>
    <p:sldId id="268" r:id="rId18"/>
    <p:sldId id="273" r:id="rId19"/>
    <p:sldId id="264" r:id="rId20"/>
    <p:sldId id="282" r:id="rId21"/>
    <p:sldId id="261"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97714" autoAdjust="0"/>
  </p:normalViewPr>
  <p:slideViewPr>
    <p:cSldViewPr>
      <p:cViewPr>
        <p:scale>
          <a:sx n="110" d="100"/>
          <a:sy n="110" d="100"/>
        </p:scale>
        <p:origin x="-164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2339F5-C337-41AD-B027-43D6C4600219}" type="datetimeFigureOut">
              <a:rPr lang="fr-FR" smtClean="0"/>
              <a:t>13/07/2016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23193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2339F5-C337-41AD-B027-43D6C4600219}" type="datetimeFigureOut">
              <a:rPr lang="fr-FR" smtClean="0"/>
              <a:t>13/07/2016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119943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2339F5-C337-41AD-B027-43D6C4600219}" type="datetimeFigureOut">
              <a:rPr lang="fr-FR" smtClean="0"/>
              <a:t>13/07/2016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407974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2339F5-C337-41AD-B027-43D6C4600219}" type="datetimeFigureOut">
              <a:rPr lang="fr-FR" smtClean="0"/>
              <a:t>13/07/2016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179233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2339F5-C337-41AD-B027-43D6C4600219}" type="datetimeFigureOut">
              <a:rPr lang="fr-FR" smtClean="0"/>
              <a:t>13/07/2016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19159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2339F5-C337-41AD-B027-43D6C4600219}" type="datetimeFigureOut">
              <a:rPr lang="fr-FR" smtClean="0"/>
              <a:t>13/07/2016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156219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2339F5-C337-41AD-B027-43D6C4600219}" type="datetimeFigureOut">
              <a:rPr lang="fr-FR" smtClean="0"/>
              <a:t>13/07/2016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324784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2339F5-C337-41AD-B027-43D6C4600219}" type="datetimeFigureOut">
              <a:rPr lang="fr-FR" smtClean="0"/>
              <a:t>13/07/2016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390803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2339F5-C337-41AD-B027-43D6C4600219}" type="datetimeFigureOut">
              <a:rPr lang="fr-FR" smtClean="0"/>
              <a:t>13/07/2016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285991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2339F5-C337-41AD-B027-43D6C4600219}" type="datetimeFigureOut">
              <a:rPr lang="fr-FR" smtClean="0"/>
              <a:t>13/07/2016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318376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2339F5-C337-41AD-B027-43D6C4600219}" type="datetimeFigureOut">
              <a:rPr lang="fr-FR" smtClean="0"/>
              <a:t>13/07/2016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98AD77-3104-4CCE-9B76-C6CF19B94F15}" type="slidenum">
              <a:rPr lang="fr-FR" smtClean="0"/>
              <a:t>‹N°›</a:t>
            </a:fld>
            <a:endParaRPr lang="fr-FR"/>
          </a:p>
        </p:txBody>
      </p:sp>
    </p:spTree>
    <p:extLst>
      <p:ext uri="{BB962C8B-B14F-4D97-AF65-F5344CB8AC3E}">
        <p14:creationId xmlns:p14="http://schemas.microsoft.com/office/powerpoint/2010/main" val="44971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339F5-C337-41AD-B027-43D6C4600219}" type="datetimeFigureOut">
              <a:rPr lang="fr-FR" smtClean="0"/>
              <a:t>13/07/2016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8AD77-3104-4CCE-9B76-C6CF19B94F15}" type="slidenum">
              <a:rPr lang="fr-FR" smtClean="0"/>
              <a:t>‹N°›</a:t>
            </a:fld>
            <a:endParaRPr lang="fr-FR"/>
          </a:p>
        </p:txBody>
      </p:sp>
    </p:spTree>
    <p:extLst>
      <p:ext uri="{BB962C8B-B14F-4D97-AF65-F5344CB8AC3E}">
        <p14:creationId xmlns:p14="http://schemas.microsoft.com/office/powerpoint/2010/main" val="586707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3.ppt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88640"/>
            <a:ext cx="8856984" cy="6552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043608" y="862182"/>
            <a:ext cx="5976664" cy="6294031"/>
          </a:xfrm>
          <a:prstGeom prst="rect">
            <a:avLst/>
          </a:prstGeom>
          <a:noFill/>
        </p:spPr>
        <p:txBody>
          <a:bodyPr wrap="square" rtlCol="0">
            <a:spAutoFit/>
          </a:bodyPr>
          <a:lstStyle/>
          <a:p>
            <a:pPr algn="ctr"/>
            <a:r>
              <a:rPr lang="fr-FR" sz="2400" b="1" dirty="0" smtClean="0"/>
              <a:t>   </a:t>
            </a:r>
            <a:r>
              <a:rPr lang="fr-FR" sz="2400" b="1" u="sng" dirty="0" smtClean="0"/>
              <a:t>Sommaire </a:t>
            </a:r>
            <a:r>
              <a:rPr lang="fr-FR" sz="2400" b="1" dirty="0" smtClean="0"/>
              <a:t>:</a:t>
            </a:r>
          </a:p>
          <a:p>
            <a:pPr algn="ctr"/>
            <a:r>
              <a:rPr lang="fr-FR" sz="1100" b="1" dirty="0" smtClean="0"/>
              <a:t> </a:t>
            </a:r>
            <a:endParaRPr lang="fr-FR" sz="1100" b="1" dirty="0"/>
          </a:p>
          <a:p>
            <a:r>
              <a:rPr lang="fr-FR" sz="2000" u="sng" dirty="0" smtClean="0"/>
              <a:t>Introduction :  Approche cinématographique</a:t>
            </a:r>
          </a:p>
          <a:p>
            <a:endParaRPr lang="fr-FR" dirty="0"/>
          </a:p>
          <a:p>
            <a:r>
              <a:rPr lang="fr-FR" sz="2000" u="sng" dirty="0" smtClean="0"/>
              <a:t>Partie 1 : L’écriture cinématographique</a:t>
            </a:r>
          </a:p>
          <a:p>
            <a:r>
              <a:rPr lang="fr-FR" sz="1600" dirty="0" smtClean="0"/>
              <a:t>-La note d’intention</a:t>
            </a:r>
          </a:p>
          <a:p>
            <a:r>
              <a:rPr lang="fr-FR" sz="1600" dirty="0" smtClean="0"/>
              <a:t>-Le scénario</a:t>
            </a:r>
          </a:p>
          <a:p>
            <a:r>
              <a:rPr lang="fr-FR" sz="1600" dirty="0" smtClean="0"/>
              <a:t>-Le découpage technique</a:t>
            </a:r>
          </a:p>
          <a:p>
            <a:endParaRPr lang="fr-FR" sz="1600" dirty="0" smtClean="0"/>
          </a:p>
          <a:p>
            <a:r>
              <a:rPr lang="fr-FR" sz="2000" u="sng" dirty="0" smtClean="0"/>
              <a:t>Partie 2 : Bien Préparer son film</a:t>
            </a:r>
          </a:p>
          <a:p>
            <a:r>
              <a:rPr lang="fr-FR" sz="1600" dirty="0" smtClean="0"/>
              <a:t>-Le protocole de production</a:t>
            </a:r>
          </a:p>
          <a:p>
            <a:r>
              <a:rPr lang="fr-FR" sz="1600" dirty="0" smtClean="0"/>
              <a:t>-Organiser le tournage</a:t>
            </a:r>
          </a:p>
          <a:p>
            <a:r>
              <a:rPr lang="fr-FR" sz="1600" dirty="0" smtClean="0"/>
              <a:t>-</a:t>
            </a:r>
            <a:r>
              <a:rPr lang="fr-FR" sz="1600" dirty="0" smtClean="0"/>
              <a:t>Les questions</a:t>
            </a:r>
            <a:r>
              <a:rPr lang="fr-FR" sz="1600" dirty="0" smtClean="0"/>
              <a:t> juridique</a:t>
            </a:r>
            <a:endParaRPr lang="fr-FR" sz="1600" dirty="0" smtClean="0"/>
          </a:p>
          <a:p>
            <a:endParaRPr lang="fr-FR" sz="2000" dirty="0" smtClean="0"/>
          </a:p>
          <a:p>
            <a:r>
              <a:rPr lang="fr-FR" sz="2000" u="sng" dirty="0" smtClean="0"/>
              <a:t>Partie 3 : Le tournage</a:t>
            </a:r>
          </a:p>
          <a:p>
            <a:r>
              <a:rPr lang="fr-FR" sz="1600" dirty="0" smtClean="0"/>
              <a:t>-Réussir un plan vidéo  -Les valeurs de plans  -Position de la caméra -   Les mouvements de caméra  -L’éclairage   -Le son</a:t>
            </a:r>
          </a:p>
          <a:p>
            <a:endParaRPr lang="fr-FR" sz="1600" dirty="0"/>
          </a:p>
          <a:p>
            <a:r>
              <a:rPr lang="fr-FR" sz="2000" u="sng" dirty="0" smtClean="0"/>
              <a:t>Partie 4 : La Post-production</a:t>
            </a:r>
          </a:p>
          <a:p>
            <a:endParaRPr lang="fr-FR" sz="1600" dirty="0"/>
          </a:p>
          <a:p>
            <a:r>
              <a:rPr lang="fr-FR" sz="2000" u="sng" dirty="0" smtClean="0"/>
              <a:t>Conclusion : Le cycle de production</a:t>
            </a:r>
            <a:endParaRPr lang="fr-FR" sz="2000" u="sng" dirty="0"/>
          </a:p>
          <a:p>
            <a:endParaRPr lang="fr-FR" sz="1600" dirty="0" smtClean="0"/>
          </a:p>
          <a:p>
            <a:pPr algn="ctr"/>
            <a:endParaRPr lang="fr-FR" dirty="0"/>
          </a:p>
        </p:txBody>
      </p:sp>
      <p:sp>
        <p:nvSpPr>
          <p:cNvPr id="6" name="ZoneTexte 5"/>
          <p:cNvSpPr txBox="1"/>
          <p:nvPr/>
        </p:nvSpPr>
        <p:spPr>
          <a:xfrm>
            <a:off x="1331640" y="188640"/>
            <a:ext cx="6336704" cy="523220"/>
          </a:xfrm>
          <a:prstGeom prst="rect">
            <a:avLst/>
          </a:prstGeom>
          <a:noFill/>
        </p:spPr>
        <p:txBody>
          <a:bodyPr wrap="square" rtlCol="0">
            <a:spAutoFit/>
          </a:bodyPr>
          <a:lstStyle/>
          <a:p>
            <a:pPr algn="ctr"/>
            <a:r>
              <a:rPr lang="fr-FR" sz="2800" b="1" dirty="0" smtClean="0"/>
              <a:t>Réaliser un film pédagogique</a:t>
            </a:r>
            <a:endParaRPr lang="fr-FR" sz="2800" b="1" dirty="0"/>
          </a:p>
        </p:txBody>
      </p:sp>
    </p:spTree>
    <p:extLst>
      <p:ext uri="{BB962C8B-B14F-4D97-AF65-F5344CB8AC3E}">
        <p14:creationId xmlns:p14="http://schemas.microsoft.com/office/powerpoint/2010/main" val="2849662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79512" y="44624"/>
            <a:ext cx="2808312" cy="1008112"/>
          </a:xfrm>
          <a:prstGeom prst="roundRect">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chemeClr val="bg1"/>
                </a:solidFill>
              </a:rPr>
              <a:t>Exemple</a:t>
            </a:r>
          </a:p>
          <a:p>
            <a:pPr algn="ctr"/>
            <a:r>
              <a:rPr lang="fr-FR" b="1" dirty="0" smtClean="0">
                <a:solidFill>
                  <a:schemeClr val="bg1"/>
                </a:solidFill>
              </a:rPr>
              <a:t>d’autorisation de tournage et de diffusion</a:t>
            </a:r>
            <a:endParaRPr lang="fr-FR" b="1" dirty="0">
              <a:solidFill>
                <a:schemeClr val="bg1"/>
              </a:solidFill>
            </a:endParaRPr>
          </a:p>
        </p:txBody>
      </p:sp>
      <p:graphicFrame>
        <p:nvGraphicFramePr>
          <p:cNvPr id="9" name="Objet 8"/>
          <p:cNvGraphicFramePr>
            <a:graphicFrameLocks noChangeAspect="1"/>
          </p:cNvGraphicFramePr>
          <p:nvPr>
            <p:extLst>
              <p:ext uri="{D42A27DB-BD31-4B8C-83A1-F6EECF244321}">
                <p14:modId xmlns:p14="http://schemas.microsoft.com/office/powerpoint/2010/main" val="1631256732"/>
              </p:ext>
            </p:extLst>
          </p:nvPr>
        </p:nvGraphicFramePr>
        <p:xfrm>
          <a:off x="3851920" y="116632"/>
          <a:ext cx="5184576" cy="6624736"/>
        </p:xfrm>
        <a:graphic>
          <a:graphicData uri="http://schemas.openxmlformats.org/presentationml/2006/ole">
            <mc:AlternateContent xmlns:mc="http://schemas.openxmlformats.org/markup-compatibility/2006">
              <mc:Choice xmlns:v="urn:schemas-microsoft-com:vml" Requires="v">
                <p:oleObj spid="_x0000_s12317" name="Document" r:id="rId3" imgW="6796546" imgH="7931892" progId="Word.Document.8">
                  <p:embed/>
                </p:oleObj>
              </mc:Choice>
              <mc:Fallback>
                <p:oleObj name="Document" r:id="rId3" imgW="6796546" imgH="7931892" progId="Word.Document.8">
                  <p:embed/>
                  <p:pic>
                    <p:nvPicPr>
                      <p:cNvPr id="0" name=""/>
                      <p:cNvPicPr/>
                      <p:nvPr/>
                    </p:nvPicPr>
                    <p:blipFill>
                      <a:blip r:embed="rId4"/>
                      <a:stretch>
                        <a:fillRect/>
                      </a:stretch>
                    </p:blipFill>
                    <p:spPr>
                      <a:xfrm>
                        <a:off x="3851920" y="116632"/>
                        <a:ext cx="5184576" cy="6624736"/>
                      </a:xfrm>
                      <a:prstGeom prst="rect">
                        <a:avLst/>
                      </a:prstGeom>
                    </p:spPr>
                  </p:pic>
                </p:oleObj>
              </mc:Fallback>
            </mc:AlternateContent>
          </a:graphicData>
        </a:graphic>
      </p:graphicFrame>
      <p:sp>
        <p:nvSpPr>
          <p:cNvPr id="8" name="Accolade ouvrante 7"/>
          <p:cNvSpPr/>
          <p:nvPr/>
        </p:nvSpPr>
        <p:spPr>
          <a:xfrm>
            <a:off x="3491880" y="548680"/>
            <a:ext cx="360040" cy="18002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ccolade ouvrante 9"/>
          <p:cNvSpPr/>
          <p:nvPr/>
        </p:nvSpPr>
        <p:spPr>
          <a:xfrm>
            <a:off x="3487473" y="5229200"/>
            <a:ext cx="360040" cy="43204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ouvrante 10"/>
          <p:cNvSpPr/>
          <p:nvPr/>
        </p:nvSpPr>
        <p:spPr>
          <a:xfrm>
            <a:off x="3497554" y="3673263"/>
            <a:ext cx="354366" cy="83585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ouvrante 11"/>
          <p:cNvSpPr/>
          <p:nvPr/>
        </p:nvSpPr>
        <p:spPr>
          <a:xfrm>
            <a:off x="3497554" y="4581128"/>
            <a:ext cx="360040" cy="57606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203676" y="3683281"/>
            <a:ext cx="3118319" cy="646331"/>
          </a:xfrm>
          <a:prstGeom prst="rect">
            <a:avLst/>
          </a:prstGeom>
          <a:noFill/>
        </p:spPr>
        <p:txBody>
          <a:bodyPr wrap="square" rtlCol="0">
            <a:spAutoFit/>
          </a:bodyPr>
          <a:lstStyle/>
          <a:p>
            <a:pPr algn="ctr"/>
            <a:r>
              <a:rPr lang="fr-FR" dirty="0" smtClean="0"/>
              <a:t>Définir le support et </a:t>
            </a:r>
            <a:r>
              <a:rPr lang="fr-FR" dirty="0"/>
              <a:t>d</a:t>
            </a:r>
            <a:r>
              <a:rPr lang="fr-FR" dirty="0" smtClean="0"/>
              <a:t>omaine de diffusion</a:t>
            </a:r>
            <a:endParaRPr lang="fr-FR" dirty="0"/>
          </a:p>
        </p:txBody>
      </p:sp>
      <p:sp>
        <p:nvSpPr>
          <p:cNvPr id="16" name="ZoneTexte 15"/>
          <p:cNvSpPr txBox="1"/>
          <p:nvPr/>
        </p:nvSpPr>
        <p:spPr>
          <a:xfrm>
            <a:off x="179512" y="1264114"/>
            <a:ext cx="3093600" cy="923330"/>
          </a:xfrm>
          <a:prstGeom prst="rect">
            <a:avLst/>
          </a:prstGeom>
          <a:noFill/>
        </p:spPr>
        <p:txBody>
          <a:bodyPr wrap="square" rtlCol="0">
            <a:spAutoFit/>
          </a:bodyPr>
          <a:lstStyle/>
          <a:p>
            <a:pPr algn="ctr"/>
            <a:r>
              <a:rPr lang="fr-FR" dirty="0" smtClean="0"/>
              <a:t>Définir le contexte de tournage (acteur(s),lieux, date, sujet du tournage)</a:t>
            </a:r>
            <a:endParaRPr lang="fr-FR" dirty="0"/>
          </a:p>
        </p:txBody>
      </p:sp>
      <p:sp>
        <p:nvSpPr>
          <p:cNvPr id="17" name="ZoneTexte 16"/>
          <p:cNvSpPr txBox="1"/>
          <p:nvPr/>
        </p:nvSpPr>
        <p:spPr>
          <a:xfrm>
            <a:off x="213331" y="4591846"/>
            <a:ext cx="3198832" cy="646331"/>
          </a:xfrm>
          <a:prstGeom prst="rect">
            <a:avLst/>
          </a:prstGeom>
          <a:noFill/>
        </p:spPr>
        <p:txBody>
          <a:bodyPr wrap="square" rtlCol="0">
            <a:spAutoFit/>
          </a:bodyPr>
          <a:lstStyle/>
          <a:p>
            <a:pPr algn="ctr"/>
            <a:r>
              <a:rPr lang="fr-FR" dirty="0" smtClean="0"/>
              <a:t>Définir les règles de compensations financière</a:t>
            </a:r>
            <a:endParaRPr lang="fr-FR" dirty="0"/>
          </a:p>
        </p:txBody>
      </p:sp>
      <p:sp>
        <p:nvSpPr>
          <p:cNvPr id="18" name="ZoneTexte 17"/>
          <p:cNvSpPr txBox="1"/>
          <p:nvPr/>
        </p:nvSpPr>
        <p:spPr>
          <a:xfrm>
            <a:off x="107505" y="5229200"/>
            <a:ext cx="3295004" cy="646331"/>
          </a:xfrm>
          <a:prstGeom prst="rect">
            <a:avLst/>
          </a:prstGeom>
          <a:noFill/>
        </p:spPr>
        <p:txBody>
          <a:bodyPr wrap="square" rtlCol="0">
            <a:spAutoFit/>
          </a:bodyPr>
          <a:lstStyle/>
          <a:p>
            <a:pPr algn="ctr"/>
            <a:r>
              <a:rPr lang="fr-FR" dirty="0" smtClean="0"/>
              <a:t>Respecter l’intégrité des personnes</a:t>
            </a:r>
            <a:endParaRPr lang="fr-FR" dirty="0"/>
          </a:p>
        </p:txBody>
      </p:sp>
      <p:sp>
        <p:nvSpPr>
          <p:cNvPr id="19" name="Accolade ouvrante 18"/>
          <p:cNvSpPr/>
          <p:nvPr/>
        </p:nvSpPr>
        <p:spPr>
          <a:xfrm>
            <a:off x="3497554" y="3177878"/>
            <a:ext cx="354366" cy="37557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p:cNvSpPr txBox="1"/>
          <p:nvPr/>
        </p:nvSpPr>
        <p:spPr>
          <a:xfrm>
            <a:off x="755576" y="3177878"/>
            <a:ext cx="2376264" cy="369332"/>
          </a:xfrm>
          <a:prstGeom prst="rect">
            <a:avLst/>
          </a:prstGeom>
          <a:noFill/>
        </p:spPr>
        <p:txBody>
          <a:bodyPr wrap="square" rtlCol="0">
            <a:spAutoFit/>
          </a:bodyPr>
          <a:lstStyle/>
          <a:p>
            <a:r>
              <a:rPr lang="fr-FR" dirty="0" smtClean="0"/>
              <a:t>Sitter le droit à l’image</a:t>
            </a:r>
            <a:endParaRPr lang="fr-FR" dirty="0"/>
          </a:p>
        </p:txBody>
      </p:sp>
    </p:spTree>
    <p:extLst>
      <p:ext uri="{BB962C8B-B14F-4D97-AF65-F5344CB8AC3E}">
        <p14:creationId xmlns:p14="http://schemas.microsoft.com/office/powerpoint/2010/main" val="1383899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18124" y="116632"/>
            <a:ext cx="4032448" cy="936104"/>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Exemple de Clauses de diffusion particulières</a:t>
            </a:r>
          </a:p>
          <a:p>
            <a:pPr algn="ctr"/>
            <a:endParaRPr lang="fr-FR" sz="1100" dirty="0" smtClean="0">
              <a:solidFill>
                <a:schemeClr val="bg1"/>
              </a:solidFill>
            </a:endParaRPr>
          </a:p>
        </p:txBody>
      </p:sp>
      <p:graphicFrame>
        <p:nvGraphicFramePr>
          <p:cNvPr id="6" name="Objet 5"/>
          <p:cNvGraphicFramePr>
            <a:graphicFrameLocks noChangeAspect="1"/>
          </p:cNvGraphicFramePr>
          <p:nvPr>
            <p:extLst>
              <p:ext uri="{D42A27DB-BD31-4B8C-83A1-F6EECF244321}">
                <p14:modId xmlns:p14="http://schemas.microsoft.com/office/powerpoint/2010/main" val="1018358841"/>
              </p:ext>
            </p:extLst>
          </p:nvPr>
        </p:nvGraphicFramePr>
        <p:xfrm>
          <a:off x="4463480" y="722605"/>
          <a:ext cx="4680520" cy="5760640"/>
        </p:xfrm>
        <a:graphic>
          <a:graphicData uri="http://schemas.openxmlformats.org/presentationml/2006/ole">
            <mc:AlternateContent xmlns:mc="http://schemas.openxmlformats.org/markup-compatibility/2006">
              <mc:Choice xmlns:v="urn:schemas-microsoft-com:vml" Requires="v">
                <p:oleObj spid="_x0000_s13336" name="Document" r:id="rId3" imgW="6575561" imgH="6875530" progId="Word.Document.12">
                  <p:embed/>
                </p:oleObj>
              </mc:Choice>
              <mc:Fallback>
                <p:oleObj name="Document" r:id="rId3" imgW="6575561" imgH="6875530" progId="Word.Document.12">
                  <p:embed/>
                  <p:pic>
                    <p:nvPicPr>
                      <p:cNvPr id="0" name=""/>
                      <p:cNvPicPr/>
                      <p:nvPr/>
                    </p:nvPicPr>
                    <p:blipFill>
                      <a:blip r:embed="rId4"/>
                      <a:stretch>
                        <a:fillRect/>
                      </a:stretch>
                    </p:blipFill>
                    <p:spPr>
                      <a:xfrm>
                        <a:off x="4463480" y="722605"/>
                        <a:ext cx="4680520" cy="5760640"/>
                      </a:xfrm>
                      <a:prstGeom prst="rect">
                        <a:avLst/>
                      </a:prstGeom>
                    </p:spPr>
                  </p:pic>
                </p:oleObj>
              </mc:Fallback>
            </mc:AlternateContent>
          </a:graphicData>
        </a:graphic>
      </p:graphicFrame>
      <p:sp>
        <p:nvSpPr>
          <p:cNvPr id="2" name="ZoneTexte 1"/>
          <p:cNvSpPr txBox="1"/>
          <p:nvPr/>
        </p:nvSpPr>
        <p:spPr>
          <a:xfrm>
            <a:off x="346542" y="1340768"/>
            <a:ext cx="3384376" cy="4524315"/>
          </a:xfrm>
          <a:prstGeom prst="rect">
            <a:avLst/>
          </a:prstGeom>
          <a:noFill/>
        </p:spPr>
        <p:txBody>
          <a:bodyPr wrap="square" rtlCol="0">
            <a:spAutoFit/>
          </a:bodyPr>
          <a:lstStyle/>
          <a:p>
            <a:pPr algn="ctr"/>
            <a:r>
              <a:rPr lang="fr-FR" sz="2400" dirty="0"/>
              <a:t>Contrat passé avec une structure extérieur, définissant la nature de la production, les intervenants,  la durée, le format, le nombre de copies, le cadre d’exploitation, le degré d’anonymat, la close de confidentialité,  le droit de regard sur la construction du film …</a:t>
            </a:r>
          </a:p>
        </p:txBody>
      </p:sp>
      <p:sp>
        <p:nvSpPr>
          <p:cNvPr id="3" name="Accolade ouvrante 2"/>
          <p:cNvSpPr/>
          <p:nvPr/>
        </p:nvSpPr>
        <p:spPr>
          <a:xfrm>
            <a:off x="3876389" y="1268760"/>
            <a:ext cx="298652" cy="4968552"/>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85062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257877" y="1771951"/>
            <a:ext cx="8640960" cy="48245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6" name="Rectangle à coins arrondis 5"/>
          <p:cNvSpPr/>
          <p:nvPr/>
        </p:nvSpPr>
        <p:spPr>
          <a:xfrm>
            <a:off x="1763688" y="459005"/>
            <a:ext cx="5256584" cy="792088"/>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Tournage du Film</a:t>
            </a:r>
            <a:endParaRPr lang="fr-FR" sz="2400" b="1" dirty="0"/>
          </a:p>
        </p:txBody>
      </p:sp>
      <p:sp>
        <p:nvSpPr>
          <p:cNvPr id="7" name="Rectangle 6"/>
          <p:cNvSpPr/>
          <p:nvPr/>
        </p:nvSpPr>
        <p:spPr>
          <a:xfrm>
            <a:off x="593900" y="2060848"/>
            <a:ext cx="8136904" cy="4801314"/>
          </a:xfrm>
          <a:prstGeom prst="rect">
            <a:avLst/>
          </a:prstGeom>
        </p:spPr>
        <p:txBody>
          <a:bodyPr wrap="square">
            <a:spAutoFit/>
          </a:bodyPr>
          <a:lstStyle/>
          <a:p>
            <a:r>
              <a:rPr lang="fr-FR" b="1" dirty="0" smtClean="0"/>
              <a:t>Les enjeux du tournage</a:t>
            </a:r>
            <a:r>
              <a:rPr lang="fr-FR" dirty="0"/>
              <a:t> </a:t>
            </a:r>
            <a:r>
              <a:rPr lang="fr-FR" dirty="0" smtClean="0"/>
              <a:t>:</a:t>
            </a:r>
          </a:p>
          <a:p>
            <a:endParaRPr lang="fr-FR" dirty="0" smtClean="0"/>
          </a:p>
          <a:p>
            <a:r>
              <a:rPr lang="fr-FR" dirty="0" smtClean="0"/>
              <a:t>-Face </a:t>
            </a:r>
            <a:r>
              <a:rPr lang="fr-FR" dirty="0"/>
              <a:t>à des facteurs </a:t>
            </a:r>
            <a:r>
              <a:rPr lang="fr-FR" dirty="0" smtClean="0"/>
              <a:t>imprévisibles,</a:t>
            </a:r>
            <a:r>
              <a:rPr lang="fr-FR" dirty="0"/>
              <a:t> </a:t>
            </a:r>
            <a:r>
              <a:rPr lang="fr-FR" dirty="0" smtClean="0"/>
              <a:t>être capable, </a:t>
            </a:r>
            <a:r>
              <a:rPr lang="fr-FR" dirty="0"/>
              <a:t>si </a:t>
            </a:r>
            <a:r>
              <a:rPr lang="fr-FR" dirty="0" smtClean="0"/>
              <a:t>besoin d’adapter </a:t>
            </a:r>
            <a:r>
              <a:rPr lang="fr-FR" dirty="0"/>
              <a:t>le Découpage Technique en temps </a:t>
            </a:r>
            <a:r>
              <a:rPr lang="fr-FR" dirty="0" smtClean="0"/>
              <a:t>réel (humain</a:t>
            </a:r>
            <a:r>
              <a:rPr lang="fr-FR" dirty="0"/>
              <a:t>, météo, technique</a:t>
            </a:r>
            <a:r>
              <a:rPr lang="fr-FR" dirty="0" smtClean="0"/>
              <a:t>…)</a:t>
            </a:r>
          </a:p>
          <a:p>
            <a:endParaRPr lang="fr-FR" dirty="0"/>
          </a:p>
          <a:p>
            <a:r>
              <a:rPr lang="fr-FR" dirty="0" smtClean="0"/>
              <a:t>-Bien </a:t>
            </a:r>
            <a:r>
              <a:rPr lang="fr-FR" dirty="0"/>
              <a:t>s</a:t>
            </a:r>
            <a:r>
              <a:rPr lang="fr-FR" dirty="0" smtClean="0"/>
              <a:t>e </a:t>
            </a:r>
            <a:r>
              <a:rPr lang="fr-FR" dirty="0"/>
              <a:t>positionner par rapport au dispositif de tournage (éviter d’être dans le </a:t>
            </a:r>
            <a:r>
              <a:rPr lang="fr-FR" dirty="0" smtClean="0"/>
              <a:t>champ de la caméra, </a:t>
            </a:r>
            <a:r>
              <a:rPr lang="fr-FR" dirty="0"/>
              <a:t>ne pas produire </a:t>
            </a:r>
            <a:r>
              <a:rPr lang="fr-FR" dirty="0" smtClean="0"/>
              <a:t>d’ombres portées, </a:t>
            </a:r>
            <a:r>
              <a:rPr lang="fr-FR" dirty="0"/>
              <a:t>éviter les sons parasites</a:t>
            </a:r>
            <a:r>
              <a:rPr lang="fr-FR" dirty="0" smtClean="0"/>
              <a:t>…)</a:t>
            </a:r>
          </a:p>
          <a:p>
            <a:endParaRPr lang="fr-FR" dirty="0" smtClean="0"/>
          </a:p>
          <a:p>
            <a:r>
              <a:rPr lang="fr-FR" dirty="0"/>
              <a:t>-Quatre principes de base pour adopter la bonne attitude en situation de tournage </a:t>
            </a:r>
            <a:r>
              <a:rPr lang="fr-FR" dirty="0" smtClean="0"/>
              <a:t>:</a:t>
            </a:r>
          </a:p>
          <a:p>
            <a:endParaRPr lang="fr-FR" dirty="0"/>
          </a:p>
          <a:p>
            <a:r>
              <a:rPr lang="fr-FR" dirty="0"/>
              <a:t>1-Respecter les </a:t>
            </a:r>
            <a:r>
              <a:rPr lang="fr-FR" dirty="0" smtClean="0"/>
              <a:t>conditions </a:t>
            </a:r>
            <a:r>
              <a:rPr lang="fr-FR" dirty="0"/>
              <a:t>indispensables à la réussite d’un plan vidéo</a:t>
            </a:r>
          </a:p>
          <a:p>
            <a:r>
              <a:rPr lang="fr-FR" dirty="0"/>
              <a:t>2- Bien positionner la caméra </a:t>
            </a:r>
            <a:r>
              <a:rPr lang="fr-FR" dirty="0" smtClean="0"/>
              <a:t>par rapport </a:t>
            </a:r>
            <a:r>
              <a:rPr lang="fr-FR" dirty="0"/>
              <a:t>au sujet</a:t>
            </a:r>
          </a:p>
          <a:p>
            <a:r>
              <a:rPr lang="fr-FR" dirty="0"/>
              <a:t>3-Comprendre les bases de l’éclairage</a:t>
            </a:r>
          </a:p>
          <a:p>
            <a:r>
              <a:rPr lang="fr-FR" dirty="0" smtClean="0"/>
              <a:t>4-Adapter le micro </a:t>
            </a:r>
            <a:r>
              <a:rPr lang="fr-FR" dirty="0"/>
              <a:t>a l’environnement sonore</a:t>
            </a:r>
          </a:p>
          <a:p>
            <a:endParaRPr lang="fr-FR" dirty="0" smtClean="0"/>
          </a:p>
          <a:p>
            <a:endParaRPr lang="fr-FR" dirty="0"/>
          </a:p>
          <a:p>
            <a:endParaRPr lang="fr-FR" dirty="0"/>
          </a:p>
        </p:txBody>
      </p:sp>
    </p:spTree>
    <p:extLst>
      <p:ext uri="{BB962C8B-B14F-4D97-AF65-F5344CB8AC3E}">
        <p14:creationId xmlns:p14="http://schemas.microsoft.com/office/powerpoint/2010/main" val="410547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1975095688"/>
              </p:ext>
            </p:extLst>
          </p:nvPr>
        </p:nvGraphicFramePr>
        <p:xfrm>
          <a:off x="112713" y="184721"/>
          <a:ext cx="8885237" cy="6484639"/>
        </p:xfrm>
        <a:graphic>
          <a:graphicData uri="http://schemas.openxmlformats.org/presentationml/2006/ole">
            <mc:AlternateContent xmlns:mc="http://schemas.openxmlformats.org/markup-compatibility/2006">
              <mc:Choice xmlns:v="urn:schemas-microsoft-com:vml" Requires="v">
                <p:oleObj spid="_x0000_s3140" name="Document" r:id="rId3" imgW="10570592" imgH="7371896" progId="Word.Document.12">
                  <p:embed/>
                </p:oleObj>
              </mc:Choice>
              <mc:Fallback>
                <p:oleObj name="Document" r:id="rId3" imgW="10570592" imgH="7371896" progId="Word.Document.12">
                  <p:embed/>
                  <p:pic>
                    <p:nvPicPr>
                      <p:cNvPr id="0" name=""/>
                      <p:cNvPicPr/>
                      <p:nvPr/>
                    </p:nvPicPr>
                    <p:blipFill>
                      <a:blip r:embed="rId4"/>
                      <a:stretch>
                        <a:fillRect/>
                      </a:stretch>
                    </p:blipFill>
                    <p:spPr>
                      <a:xfrm>
                        <a:off x="112713" y="184721"/>
                        <a:ext cx="8885237" cy="6484639"/>
                      </a:xfrm>
                      <a:prstGeom prst="rect">
                        <a:avLst/>
                      </a:prstGeom>
                    </p:spPr>
                  </p:pic>
                </p:oleObj>
              </mc:Fallback>
            </mc:AlternateContent>
          </a:graphicData>
        </a:graphic>
      </p:graphicFrame>
    </p:spTree>
    <p:extLst>
      <p:ext uri="{BB962C8B-B14F-4D97-AF65-F5344CB8AC3E}">
        <p14:creationId xmlns:p14="http://schemas.microsoft.com/office/powerpoint/2010/main" val="151476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7504" y="116632"/>
            <a:ext cx="8928992" cy="662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981486" y="332655"/>
            <a:ext cx="5112568" cy="769441"/>
          </a:xfrm>
          <a:prstGeom prst="rect">
            <a:avLst/>
          </a:prstGeom>
          <a:noFill/>
        </p:spPr>
        <p:txBody>
          <a:bodyPr wrap="square" rtlCol="0">
            <a:spAutoFit/>
          </a:bodyPr>
          <a:lstStyle/>
          <a:p>
            <a:pPr algn="ctr"/>
            <a:r>
              <a:rPr lang="fr-FR" sz="4400" dirty="0" smtClean="0"/>
              <a:t>Les valeurs de Plans</a:t>
            </a:r>
            <a:endParaRPr lang="fr-FR" sz="4400" dirty="0"/>
          </a:p>
        </p:txBody>
      </p:sp>
      <p:pic>
        <p:nvPicPr>
          <p:cNvPr id="9218" name="Picture 2" descr="F:\BUREAU\plan de formation prof MAN-IMAL\PL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78" y="1340768"/>
            <a:ext cx="7056784" cy="522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3367667287"/>
              </p:ext>
            </p:extLst>
          </p:nvPr>
        </p:nvGraphicFramePr>
        <p:xfrm>
          <a:off x="120650" y="112713"/>
          <a:ext cx="8902700" cy="6556647"/>
        </p:xfrm>
        <a:graphic>
          <a:graphicData uri="http://schemas.openxmlformats.org/presentationml/2006/ole">
            <mc:AlternateContent xmlns:mc="http://schemas.openxmlformats.org/markup-compatibility/2006">
              <mc:Choice xmlns:v="urn:schemas-microsoft-com:vml" Requires="v">
                <p:oleObj spid="_x0000_s1093" name="Document" r:id="rId3" imgW="10589703" imgH="7467175" progId="Word.Document.12">
                  <p:embed/>
                </p:oleObj>
              </mc:Choice>
              <mc:Fallback>
                <p:oleObj name="Document" r:id="rId3" imgW="10589703" imgH="7467175" progId="Word.Document.12">
                  <p:embed/>
                  <p:pic>
                    <p:nvPicPr>
                      <p:cNvPr id="0" name=""/>
                      <p:cNvPicPr/>
                      <p:nvPr/>
                    </p:nvPicPr>
                    <p:blipFill>
                      <a:blip r:embed="rId4"/>
                      <a:stretch>
                        <a:fillRect/>
                      </a:stretch>
                    </p:blipFill>
                    <p:spPr>
                      <a:xfrm>
                        <a:off x="120650" y="112713"/>
                        <a:ext cx="8902700" cy="6556647"/>
                      </a:xfrm>
                      <a:prstGeom prst="rect">
                        <a:avLst/>
                      </a:prstGeom>
                    </p:spPr>
                  </p:pic>
                </p:oleObj>
              </mc:Fallback>
            </mc:AlternateContent>
          </a:graphicData>
        </a:graphic>
      </p:graphicFrame>
      <p:cxnSp>
        <p:nvCxnSpPr>
          <p:cNvPr id="6" name="Connecteur droit 5"/>
          <p:cNvCxnSpPr/>
          <p:nvPr/>
        </p:nvCxnSpPr>
        <p:spPr>
          <a:xfrm>
            <a:off x="4427984" y="188640"/>
            <a:ext cx="4500" cy="6408712"/>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2" name="Connecteur droit 11"/>
          <p:cNvCxnSpPr/>
          <p:nvPr/>
        </p:nvCxnSpPr>
        <p:spPr>
          <a:xfrm>
            <a:off x="3119766" y="1052736"/>
            <a:ext cx="4248472" cy="2232248"/>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3" name="Connecteur droit 12"/>
          <p:cNvCxnSpPr/>
          <p:nvPr/>
        </p:nvCxnSpPr>
        <p:spPr>
          <a:xfrm flipH="1">
            <a:off x="3284352" y="2149927"/>
            <a:ext cx="3888430" cy="2916324"/>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8435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1582053842"/>
              </p:ext>
            </p:extLst>
          </p:nvPr>
        </p:nvGraphicFramePr>
        <p:xfrm>
          <a:off x="0" y="14932"/>
          <a:ext cx="9084184" cy="6798444"/>
        </p:xfrm>
        <a:graphic>
          <a:graphicData uri="http://schemas.openxmlformats.org/presentationml/2006/ole">
            <mc:AlternateContent xmlns:mc="http://schemas.openxmlformats.org/markup-compatibility/2006">
              <mc:Choice xmlns:v="urn:schemas-microsoft-com:vml" Requires="v">
                <p:oleObj spid="_x0000_s4162" name="Document" r:id="rId3" imgW="10589703" imgH="7505432" progId="Word.Document.12">
                  <p:embed/>
                </p:oleObj>
              </mc:Choice>
              <mc:Fallback>
                <p:oleObj name="Document" r:id="rId3" imgW="10589703" imgH="7505432" progId="Word.Document.12">
                  <p:embed/>
                  <p:pic>
                    <p:nvPicPr>
                      <p:cNvPr id="0" name=""/>
                      <p:cNvPicPr/>
                      <p:nvPr/>
                    </p:nvPicPr>
                    <p:blipFill>
                      <a:blip r:embed="rId4"/>
                      <a:stretch>
                        <a:fillRect/>
                      </a:stretch>
                    </p:blipFill>
                    <p:spPr>
                      <a:xfrm>
                        <a:off x="0" y="14932"/>
                        <a:ext cx="9084184" cy="6798444"/>
                      </a:xfrm>
                      <a:prstGeom prst="rect">
                        <a:avLst/>
                      </a:prstGeom>
                    </p:spPr>
                  </p:pic>
                </p:oleObj>
              </mc:Fallback>
            </mc:AlternateContent>
          </a:graphicData>
        </a:graphic>
      </p:graphicFrame>
    </p:spTree>
    <p:extLst>
      <p:ext uri="{BB962C8B-B14F-4D97-AF65-F5344CB8AC3E}">
        <p14:creationId xmlns:p14="http://schemas.microsoft.com/office/powerpoint/2010/main" val="62485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3227333475"/>
              </p:ext>
            </p:extLst>
          </p:nvPr>
        </p:nvGraphicFramePr>
        <p:xfrm>
          <a:off x="95250" y="136103"/>
          <a:ext cx="8807450" cy="6245225"/>
        </p:xfrm>
        <a:graphic>
          <a:graphicData uri="http://schemas.openxmlformats.org/presentationml/2006/ole">
            <mc:AlternateContent xmlns:mc="http://schemas.openxmlformats.org/markup-compatibility/2006">
              <mc:Choice xmlns:v="urn:schemas-microsoft-com:vml" Requires="v">
                <p:oleObj spid="_x0000_s2115" name="Document" r:id="rId3" imgW="10589703" imgH="7524560" progId="Word.Document.12">
                  <p:embed/>
                </p:oleObj>
              </mc:Choice>
              <mc:Fallback>
                <p:oleObj name="Document" r:id="rId3" imgW="10589703" imgH="7524560" progId="Word.Document.12">
                  <p:embed/>
                  <p:pic>
                    <p:nvPicPr>
                      <p:cNvPr id="0" name=""/>
                      <p:cNvPicPr/>
                      <p:nvPr/>
                    </p:nvPicPr>
                    <p:blipFill>
                      <a:blip r:embed="rId4"/>
                      <a:stretch>
                        <a:fillRect/>
                      </a:stretch>
                    </p:blipFill>
                    <p:spPr>
                      <a:xfrm>
                        <a:off x="95250" y="136103"/>
                        <a:ext cx="8807450" cy="6245225"/>
                      </a:xfrm>
                      <a:prstGeom prst="rect">
                        <a:avLst/>
                      </a:prstGeom>
                    </p:spPr>
                  </p:pic>
                </p:oleObj>
              </mc:Fallback>
            </mc:AlternateContent>
          </a:graphicData>
        </a:graphic>
      </p:graphicFrame>
    </p:spTree>
    <p:extLst>
      <p:ext uri="{BB962C8B-B14F-4D97-AF65-F5344CB8AC3E}">
        <p14:creationId xmlns:p14="http://schemas.microsoft.com/office/powerpoint/2010/main" val="140686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9512" y="116632"/>
            <a:ext cx="8640960" cy="6480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87624" y="404664"/>
            <a:ext cx="6840760" cy="369332"/>
          </a:xfrm>
          <a:prstGeom prst="rect">
            <a:avLst/>
          </a:prstGeom>
          <a:noFill/>
        </p:spPr>
        <p:txBody>
          <a:bodyPr wrap="square" rtlCol="0">
            <a:spAutoFit/>
          </a:bodyPr>
          <a:lstStyle/>
          <a:p>
            <a:pPr algn="ctr"/>
            <a:r>
              <a:rPr lang="fr-FR" b="1" dirty="0" smtClean="0"/>
              <a:t>Adapter la directivité du micro en fonction de l’environnement sonore</a:t>
            </a:r>
            <a:endParaRPr lang="fr-FR" b="1" dirty="0"/>
          </a:p>
        </p:txBody>
      </p:sp>
      <p:pic>
        <p:nvPicPr>
          <p:cNvPr id="7170" name="Picture 2" descr="F:\BUREAU\plan de formation prof MAN-IMAL\Micro-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53" y="1124744"/>
            <a:ext cx="7952544" cy="50667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15070" y="3010048"/>
            <a:ext cx="1740906" cy="85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Utilisé pour L’enregistrement d’Interview</a:t>
            </a:r>
            <a:endParaRPr lang="fr-FR" dirty="0"/>
          </a:p>
        </p:txBody>
      </p:sp>
      <p:sp>
        <p:nvSpPr>
          <p:cNvPr id="8" name="Rectangle 7"/>
          <p:cNvSpPr/>
          <p:nvPr/>
        </p:nvSpPr>
        <p:spPr>
          <a:xfrm>
            <a:off x="611560" y="2819175"/>
            <a:ext cx="1740906" cy="10418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Utilisé pour </a:t>
            </a:r>
            <a:r>
              <a:rPr lang="fr-FR" dirty="0" smtClean="0"/>
              <a:t>L’enregistrement des sons d’ambiance </a:t>
            </a:r>
            <a:endParaRPr lang="fr-FR" dirty="0"/>
          </a:p>
        </p:txBody>
      </p:sp>
      <p:sp>
        <p:nvSpPr>
          <p:cNvPr id="9" name="Rectangle 8"/>
          <p:cNvSpPr/>
          <p:nvPr/>
        </p:nvSpPr>
        <p:spPr>
          <a:xfrm>
            <a:off x="4716016" y="2492896"/>
            <a:ext cx="1740906" cy="13681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t>Utilisé pour L’enregistrement </a:t>
            </a:r>
            <a:r>
              <a:rPr lang="fr-FR" sz="1600" dirty="0" smtClean="0"/>
              <a:t>d’Interview dans un environnement bruyant</a:t>
            </a:r>
            <a:endParaRPr lang="fr-FR" sz="1600" dirty="0"/>
          </a:p>
        </p:txBody>
      </p:sp>
      <p:sp>
        <p:nvSpPr>
          <p:cNvPr id="10" name="Rectangle 9"/>
          <p:cNvSpPr/>
          <p:nvPr/>
        </p:nvSpPr>
        <p:spPr>
          <a:xfrm>
            <a:off x="6660232" y="2204864"/>
            <a:ext cx="1740906"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Utilisé pour L’enregistrement </a:t>
            </a:r>
            <a:r>
              <a:rPr lang="fr-FR" dirty="0" smtClean="0"/>
              <a:t>d’instruments de musiques</a:t>
            </a:r>
            <a:endParaRPr lang="fr-FR" dirty="0"/>
          </a:p>
        </p:txBody>
      </p:sp>
    </p:spTree>
    <p:extLst>
      <p:ext uri="{BB962C8B-B14F-4D97-AF65-F5344CB8AC3E}">
        <p14:creationId xmlns:p14="http://schemas.microsoft.com/office/powerpoint/2010/main" val="137320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786571" y="92150"/>
            <a:ext cx="5256584" cy="792088"/>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La post-production du Film</a:t>
            </a:r>
            <a:endParaRPr lang="fr-FR" sz="2400" b="1" dirty="0"/>
          </a:p>
        </p:txBody>
      </p:sp>
      <p:graphicFrame>
        <p:nvGraphicFramePr>
          <p:cNvPr id="2" name="Objet 1"/>
          <p:cNvGraphicFramePr>
            <a:graphicFrameLocks noChangeAspect="1"/>
          </p:cNvGraphicFramePr>
          <p:nvPr>
            <p:extLst>
              <p:ext uri="{D42A27DB-BD31-4B8C-83A1-F6EECF244321}">
                <p14:modId xmlns:p14="http://schemas.microsoft.com/office/powerpoint/2010/main" val="3527442544"/>
              </p:ext>
            </p:extLst>
          </p:nvPr>
        </p:nvGraphicFramePr>
        <p:xfrm>
          <a:off x="107504" y="1244786"/>
          <a:ext cx="8892480" cy="5639770"/>
        </p:xfrm>
        <a:graphic>
          <a:graphicData uri="http://schemas.openxmlformats.org/presentationml/2006/ole">
            <mc:AlternateContent xmlns:mc="http://schemas.openxmlformats.org/markup-compatibility/2006">
              <mc:Choice xmlns:v="urn:schemas-microsoft-com:vml" Requires="v">
                <p:oleObj spid="_x0000_s8248" name="Document" r:id="rId3" imgW="10551382" imgH="7581303" progId="Word.Document.12">
                  <p:embed/>
                </p:oleObj>
              </mc:Choice>
              <mc:Fallback>
                <p:oleObj name="Document" r:id="rId3" imgW="10551382" imgH="7581303" progId="Word.Document.12">
                  <p:embed/>
                  <p:pic>
                    <p:nvPicPr>
                      <p:cNvPr id="0" name=""/>
                      <p:cNvPicPr/>
                      <p:nvPr/>
                    </p:nvPicPr>
                    <p:blipFill>
                      <a:blip r:embed="rId4"/>
                      <a:stretch>
                        <a:fillRect/>
                      </a:stretch>
                    </p:blipFill>
                    <p:spPr>
                      <a:xfrm>
                        <a:off x="107504" y="1244786"/>
                        <a:ext cx="8892480" cy="5639770"/>
                      </a:xfrm>
                      <a:prstGeom prst="rect">
                        <a:avLst/>
                      </a:prstGeom>
                    </p:spPr>
                  </p:pic>
                </p:oleObj>
              </mc:Fallback>
            </mc:AlternateContent>
          </a:graphicData>
        </a:graphic>
      </p:graphicFrame>
    </p:spTree>
    <p:extLst>
      <p:ext uri="{BB962C8B-B14F-4D97-AF65-F5344CB8AC3E}">
        <p14:creationId xmlns:p14="http://schemas.microsoft.com/office/powerpoint/2010/main" val="410547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marL="0" indent="0">
              <a:buNone/>
            </a:pPr>
            <a:endParaRPr lang="fr-FR" sz="2000" dirty="0"/>
          </a:p>
          <a:p>
            <a:pPr marL="0" indent="0">
              <a:buNone/>
            </a:pPr>
            <a:r>
              <a:rPr lang="fr-FR" sz="2000" dirty="0" smtClean="0"/>
              <a:t>   </a:t>
            </a:r>
          </a:p>
          <a:p>
            <a:pPr marL="0" indent="0">
              <a:buNone/>
            </a:pP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3480239929"/>
              </p:ext>
            </p:extLst>
          </p:nvPr>
        </p:nvGraphicFramePr>
        <p:xfrm>
          <a:off x="327025" y="42863"/>
          <a:ext cx="10464800" cy="7392987"/>
        </p:xfrm>
        <a:graphic>
          <a:graphicData uri="http://schemas.openxmlformats.org/presentationml/2006/ole">
            <mc:AlternateContent xmlns:mc="http://schemas.openxmlformats.org/markup-compatibility/2006">
              <mc:Choice xmlns:v="urn:schemas-microsoft-com:vml" Requires="v">
                <p:oleObj spid="_x0000_s5183" name="Document" r:id="rId3" imgW="13207747" imgH="8458129" progId="Word.Document.12">
                  <p:embed/>
                </p:oleObj>
              </mc:Choice>
              <mc:Fallback>
                <p:oleObj name="Document" r:id="rId3" imgW="13207747" imgH="8458129" progId="Word.Document.12">
                  <p:embed/>
                  <p:pic>
                    <p:nvPicPr>
                      <p:cNvPr id="0" name=""/>
                      <p:cNvPicPr/>
                      <p:nvPr/>
                    </p:nvPicPr>
                    <p:blipFill>
                      <a:blip r:embed="rId4"/>
                      <a:stretch>
                        <a:fillRect/>
                      </a:stretch>
                    </p:blipFill>
                    <p:spPr>
                      <a:xfrm>
                        <a:off x="327025" y="42863"/>
                        <a:ext cx="10464800" cy="7392987"/>
                      </a:xfrm>
                      <a:prstGeom prst="rect">
                        <a:avLst/>
                      </a:prstGeom>
                    </p:spPr>
                  </p:pic>
                </p:oleObj>
              </mc:Fallback>
            </mc:AlternateContent>
          </a:graphicData>
        </a:graphic>
      </p:graphicFrame>
    </p:spTree>
    <p:extLst>
      <p:ext uri="{BB962C8B-B14F-4D97-AF65-F5344CB8AC3E}">
        <p14:creationId xmlns:p14="http://schemas.microsoft.com/office/powerpoint/2010/main" val="2010374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d’un extrait du film abattoir bovin version généraliste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8046156" cy="4525963"/>
          </a:xfrm>
        </p:spPr>
      </p:pic>
    </p:spTree>
    <p:extLst>
      <p:ext uri="{BB962C8B-B14F-4D97-AF65-F5344CB8AC3E}">
        <p14:creationId xmlns:p14="http://schemas.microsoft.com/office/powerpoint/2010/main" val="35088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904" y="925170"/>
            <a:ext cx="1457413" cy="822042"/>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92" y="1836881"/>
            <a:ext cx="1147008" cy="115212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105" y="3335381"/>
            <a:ext cx="1224136" cy="822047"/>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029" y="4459450"/>
            <a:ext cx="1028111" cy="108012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8140" y="344190"/>
            <a:ext cx="2816820" cy="2013222"/>
          </a:xfrm>
          <a:prstGeom prst="rect">
            <a:avLst/>
          </a:prstGeom>
          <a:noFill/>
          <a:ln>
            <a:noFill/>
          </a:ln>
        </p:spPr>
      </p:pic>
      <p:sp>
        <p:nvSpPr>
          <p:cNvPr id="21" name="Flèche courbée vers la droite 20"/>
          <p:cNvSpPr/>
          <p:nvPr/>
        </p:nvSpPr>
        <p:spPr>
          <a:xfrm rot="3578976">
            <a:off x="1667699" y="-319457"/>
            <a:ext cx="829546" cy="2496904"/>
          </a:xfrm>
          <a:prstGeom prst="curvedRightArrow">
            <a:avLst>
              <a:gd name="adj1" fmla="val 25000"/>
              <a:gd name="adj2" fmla="val 50000"/>
              <a:gd name="adj3" fmla="val 2992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courbée vers la droite 21"/>
          <p:cNvSpPr/>
          <p:nvPr/>
        </p:nvSpPr>
        <p:spPr>
          <a:xfrm rot="21334759">
            <a:off x="653597" y="2241597"/>
            <a:ext cx="504056" cy="18002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courbée vers la droite 22"/>
          <p:cNvSpPr/>
          <p:nvPr/>
        </p:nvSpPr>
        <p:spPr>
          <a:xfrm rot="19066966">
            <a:off x="918066" y="4406282"/>
            <a:ext cx="730079" cy="1573708"/>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Flèche courbée vers le haut 24"/>
          <p:cNvSpPr/>
          <p:nvPr/>
        </p:nvSpPr>
        <p:spPr>
          <a:xfrm rot="1260050">
            <a:off x="2111304" y="6061772"/>
            <a:ext cx="1711205" cy="478059"/>
          </a:xfrm>
          <a:prstGeom prst="curved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courbée vers le haut 27"/>
          <p:cNvSpPr/>
          <p:nvPr/>
        </p:nvSpPr>
        <p:spPr>
          <a:xfrm rot="15633547">
            <a:off x="5397153" y="2707478"/>
            <a:ext cx="5616624" cy="1468988"/>
          </a:xfrm>
          <a:prstGeom prst="curved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ZoneTexte 28"/>
          <p:cNvSpPr txBox="1"/>
          <p:nvPr/>
        </p:nvSpPr>
        <p:spPr>
          <a:xfrm>
            <a:off x="7055768" y="221759"/>
            <a:ext cx="2088232" cy="584775"/>
          </a:xfrm>
          <a:prstGeom prst="rect">
            <a:avLst/>
          </a:prstGeom>
          <a:solidFill>
            <a:schemeClr val="accent5">
              <a:lumMod val="60000"/>
              <a:lumOff val="40000"/>
            </a:schemeClr>
          </a:solidFill>
        </p:spPr>
        <p:txBody>
          <a:bodyPr wrap="square" rtlCol="0">
            <a:spAutoFit/>
          </a:bodyPr>
          <a:lstStyle/>
          <a:p>
            <a:r>
              <a:rPr lang="fr-FR" sz="1600" b="1" dirty="0" smtClean="0"/>
              <a:t>Durée totale de la Production = 11 Mois</a:t>
            </a:r>
            <a:endParaRPr lang="fr-FR" sz="1600" b="1" dirty="0"/>
          </a:p>
        </p:txBody>
      </p:sp>
      <p:sp>
        <p:nvSpPr>
          <p:cNvPr id="35" name="Rectangle à coins arrondis 34"/>
          <p:cNvSpPr/>
          <p:nvPr/>
        </p:nvSpPr>
        <p:spPr>
          <a:xfrm>
            <a:off x="2646847" y="3356991"/>
            <a:ext cx="2645233"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Préparation = 4 Mois</a:t>
            </a:r>
            <a:endParaRPr lang="fr-FR" dirty="0"/>
          </a:p>
        </p:txBody>
      </p:sp>
      <p:sp>
        <p:nvSpPr>
          <p:cNvPr id="36" name="Rectangle à coins arrondis 35"/>
          <p:cNvSpPr/>
          <p:nvPr/>
        </p:nvSpPr>
        <p:spPr>
          <a:xfrm>
            <a:off x="3116935" y="4270640"/>
            <a:ext cx="2475947" cy="733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Tournage = 5 Jours</a:t>
            </a:r>
            <a:endParaRPr lang="fr-FR" dirty="0"/>
          </a:p>
        </p:txBody>
      </p:sp>
      <p:sp>
        <p:nvSpPr>
          <p:cNvPr id="37" name="Rectangle à coins arrondis 36"/>
          <p:cNvSpPr/>
          <p:nvPr/>
        </p:nvSpPr>
        <p:spPr>
          <a:xfrm>
            <a:off x="5851028" y="5085184"/>
            <a:ext cx="1817315"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Post-Production = 4 Mois</a:t>
            </a:r>
            <a:endParaRPr lang="fr-FR" dirty="0"/>
          </a:p>
        </p:txBody>
      </p:sp>
      <p:sp>
        <p:nvSpPr>
          <p:cNvPr id="38" name="Rectangle à coins arrondis 37"/>
          <p:cNvSpPr/>
          <p:nvPr/>
        </p:nvSpPr>
        <p:spPr>
          <a:xfrm>
            <a:off x="2308915" y="2202396"/>
            <a:ext cx="3271197" cy="412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Conception = 3 Mois</a:t>
            </a:r>
            <a:endParaRPr lang="fr-FR" dirty="0"/>
          </a:p>
        </p:txBody>
      </p:sp>
      <p:sp>
        <p:nvSpPr>
          <p:cNvPr id="3" name="Rectangle à coins arrondis 2"/>
          <p:cNvSpPr/>
          <p:nvPr/>
        </p:nvSpPr>
        <p:spPr>
          <a:xfrm>
            <a:off x="5851028" y="806534"/>
            <a:ext cx="1152128" cy="96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Diffusion</a:t>
            </a:r>
            <a:endParaRPr lang="fr-FR" dirty="0"/>
          </a:p>
        </p:txBody>
      </p:sp>
      <p:sp>
        <p:nvSpPr>
          <p:cNvPr id="8" name="Rectangle à coins arrondis 7"/>
          <p:cNvSpPr/>
          <p:nvPr/>
        </p:nvSpPr>
        <p:spPr>
          <a:xfrm>
            <a:off x="3416512" y="865639"/>
            <a:ext cx="1659544" cy="96689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lumMod val="40000"/>
                    <a:lumOff val="60000"/>
                  </a:schemeClr>
                </a:solidFill>
              </a:rPr>
              <a:t>Durée de production Film abattoir</a:t>
            </a:r>
            <a:endParaRPr lang="fr-FR" b="1" dirty="0">
              <a:solidFill>
                <a:schemeClr val="accent6">
                  <a:lumMod val="40000"/>
                  <a:lumOff val="60000"/>
                </a:schemeClr>
              </a:solidFill>
            </a:endParaRPr>
          </a:p>
        </p:txBody>
      </p:sp>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4908" y="5130218"/>
            <a:ext cx="1150663" cy="1623919"/>
          </a:xfrm>
          <a:prstGeom prst="rect">
            <a:avLst/>
          </a:prstGeom>
        </p:spPr>
      </p:pic>
    </p:spTree>
    <p:extLst>
      <p:ext uri="{BB962C8B-B14F-4D97-AF65-F5344CB8AC3E}">
        <p14:creationId xmlns:p14="http://schemas.microsoft.com/office/powerpoint/2010/main" val="311202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74716" y="939727"/>
            <a:ext cx="8928992" cy="58326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Comment rédiger son film ?</a:t>
            </a:r>
            <a:endParaRPr lang="fr-FR" b="1"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r>
              <a:rPr lang="fr-FR" dirty="0">
                <a:solidFill>
                  <a:schemeClr val="tx1"/>
                </a:solidFill>
              </a:rPr>
              <a:t>Dans le cadre du cheminement classique d’une production, il est indispensable de rédiger au préalable </a:t>
            </a:r>
            <a:r>
              <a:rPr lang="fr-FR" b="1" dirty="0">
                <a:solidFill>
                  <a:schemeClr val="tx1"/>
                </a:solidFill>
              </a:rPr>
              <a:t>une note d’intention </a:t>
            </a:r>
            <a:r>
              <a:rPr lang="fr-FR" dirty="0">
                <a:solidFill>
                  <a:schemeClr val="tx1"/>
                </a:solidFill>
              </a:rPr>
              <a:t>afin de déterminer</a:t>
            </a:r>
            <a:r>
              <a:rPr lang="fr-FR" b="1" dirty="0">
                <a:solidFill>
                  <a:schemeClr val="tx1"/>
                </a:solidFill>
              </a:rPr>
              <a:t> en une page, l’histoire et les objectifs du film.</a:t>
            </a:r>
            <a:endParaRPr lang="fr-FR" dirty="0">
              <a:solidFill>
                <a:schemeClr val="tx1"/>
              </a:solidFill>
            </a:endParaRPr>
          </a:p>
          <a:p>
            <a:r>
              <a:rPr lang="fr-FR" b="1" dirty="0">
                <a:solidFill>
                  <a:schemeClr val="tx1"/>
                </a:solidFill>
              </a:rPr>
              <a:t> </a:t>
            </a:r>
            <a:endParaRPr lang="fr-FR" dirty="0">
              <a:solidFill>
                <a:schemeClr val="tx1"/>
              </a:solidFill>
            </a:endParaRPr>
          </a:p>
          <a:p>
            <a:r>
              <a:rPr lang="fr-FR" dirty="0">
                <a:solidFill>
                  <a:schemeClr val="tx1"/>
                </a:solidFill>
              </a:rPr>
              <a:t>C’est </a:t>
            </a:r>
            <a:r>
              <a:rPr lang="fr-FR" dirty="0" smtClean="0">
                <a:solidFill>
                  <a:schemeClr val="tx1"/>
                </a:solidFill>
              </a:rPr>
              <a:t>à partir </a:t>
            </a:r>
            <a:r>
              <a:rPr lang="fr-FR" dirty="0">
                <a:solidFill>
                  <a:schemeClr val="tx1"/>
                </a:solidFill>
              </a:rPr>
              <a:t>de la </a:t>
            </a:r>
            <a:r>
              <a:rPr lang="fr-FR" b="1" dirty="0">
                <a:solidFill>
                  <a:schemeClr val="tx1"/>
                </a:solidFill>
              </a:rPr>
              <a:t>note d’intention </a:t>
            </a:r>
            <a:r>
              <a:rPr lang="fr-FR" dirty="0">
                <a:solidFill>
                  <a:schemeClr val="tx1"/>
                </a:solidFill>
              </a:rPr>
              <a:t>que </a:t>
            </a:r>
            <a:r>
              <a:rPr lang="fr-FR" dirty="0" smtClean="0">
                <a:solidFill>
                  <a:schemeClr val="tx1"/>
                </a:solidFill>
              </a:rPr>
              <a:t>l‘on </a:t>
            </a:r>
            <a:r>
              <a:rPr lang="fr-FR" dirty="0">
                <a:solidFill>
                  <a:schemeClr val="tx1"/>
                </a:solidFill>
              </a:rPr>
              <a:t>va pouvoir commencer à rédiger </a:t>
            </a:r>
            <a:r>
              <a:rPr lang="fr-FR" b="1" dirty="0">
                <a:solidFill>
                  <a:schemeClr val="tx1"/>
                </a:solidFill>
              </a:rPr>
              <a:t>un scénario</a:t>
            </a:r>
            <a:r>
              <a:rPr lang="fr-FR" dirty="0">
                <a:solidFill>
                  <a:schemeClr val="tx1"/>
                </a:solidFill>
              </a:rPr>
              <a:t>.</a:t>
            </a:r>
          </a:p>
          <a:p>
            <a:r>
              <a:rPr lang="fr-FR" dirty="0">
                <a:solidFill>
                  <a:schemeClr val="tx1"/>
                </a:solidFill>
              </a:rPr>
              <a:t> </a:t>
            </a:r>
          </a:p>
          <a:p>
            <a:r>
              <a:rPr lang="fr-FR" dirty="0">
                <a:solidFill>
                  <a:schemeClr val="tx1"/>
                </a:solidFill>
              </a:rPr>
              <a:t>Le scénario sera le document de base qui permettra au réalisateur </a:t>
            </a:r>
            <a:r>
              <a:rPr lang="fr-FR" b="1" dirty="0">
                <a:solidFill>
                  <a:schemeClr val="tx1"/>
                </a:solidFill>
              </a:rPr>
              <a:t>d’imaginer un découpage technique</a:t>
            </a:r>
            <a:r>
              <a:rPr lang="fr-FR" dirty="0">
                <a:solidFill>
                  <a:schemeClr val="tx1"/>
                </a:solidFill>
              </a:rPr>
              <a:t> , c’est-à-dire le découpage de l’action du film plan par </a:t>
            </a:r>
            <a:r>
              <a:rPr lang="fr-FR" dirty="0" smtClean="0">
                <a:solidFill>
                  <a:schemeClr val="tx1"/>
                </a:solidFill>
              </a:rPr>
              <a:t>plan.</a:t>
            </a:r>
            <a:endParaRPr lang="fr-FR" dirty="0">
              <a:solidFill>
                <a:schemeClr val="tx1"/>
              </a:solidFill>
            </a:endParaRPr>
          </a:p>
        </p:txBody>
      </p:sp>
      <p:sp>
        <p:nvSpPr>
          <p:cNvPr id="5" name="Rectangle à coins arrondis 4"/>
          <p:cNvSpPr/>
          <p:nvPr/>
        </p:nvSpPr>
        <p:spPr>
          <a:xfrm>
            <a:off x="1750886" y="71174"/>
            <a:ext cx="5256584" cy="792088"/>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L’écriture du Film</a:t>
            </a:r>
            <a:endParaRPr lang="fr-FR" sz="2400" b="1"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238" y="1082605"/>
            <a:ext cx="2088232" cy="2139356"/>
          </a:xfrm>
          <a:prstGeom prst="rect">
            <a:avLst/>
          </a:prstGeom>
        </p:spPr>
      </p:pic>
    </p:spTree>
    <p:extLst>
      <p:ext uri="{BB962C8B-B14F-4D97-AF65-F5344CB8AC3E}">
        <p14:creationId xmlns:p14="http://schemas.microsoft.com/office/powerpoint/2010/main" val="1032560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82148" y="980034"/>
            <a:ext cx="8928991" cy="56886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6" name="Rectangle à coins arrondis 5"/>
          <p:cNvSpPr/>
          <p:nvPr/>
        </p:nvSpPr>
        <p:spPr>
          <a:xfrm>
            <a:off x="1763688" y="62961"/>
            <a:ext cx="5256584" cy="792088"/>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L’idée du Film</a:t>
            </a:r>
            <a:endParaRPr lang="fr-FR" sz="2400" b="1" dirty="0"/>
          </a:p>
        </p:txBody>
      </p:sp>
      <p:sp>
        <p:nvSpPr>
          <p:cNvPr id="2" name="Rectangle 1"/>
          <p:cNvSpPr/>
          <p:nvPr/>
        </p:nvSpPr>
        <p:spPr>
          <a:xfrm>
            <a:off x="395536" y="1146694"/>
            <a:ext cx="8595353" cy="2677656"/>
          </a:xfrm>
          <a:prstGeom prst="rect">
            <a:avLst/>
          </a:prstGeom>
        </p:spPr>
        <p:txBody>
          <a:bodyPr wrap="square">
            <a:spAutoFit/>
          </a:bodyPr>
          <a:lstStyle/>
          <a:p>
            <a:r>
              <a:rPr lang="fr-FR" b="1" dirty="0"/>
              <a:t>L’intention</a:t>
            </a:r>
          </a:p>
          <a:p>
            <a:endParaRPr lang="fr-FR" dirty="0"/>
          </a:p>
          <a:p>
            <a:r>
              <a:rPr lang="fr-FR" sz="1600" dirty="0"/>
              <a:t>Qu’est-ce qui vous pousse à vouloir faire un film ? Quelle est </a:t>
            </a:r>
            <a:r>
              <a:rPr lang="fr-FR" sz="1600" b="1" dirty="0"/>
              <a:t>l’Idée directrice</a:t>
            </a:r>
            <a:r>
              <a:rPr lang="fr-FR" sz="1600" dirty="0"/>
              <a:t> ? Quel est le message que vous souhaitez faire  passer ?</a:t>
            </a:r>
          </a:p>
          <a:p>
            <a:r>
              <a:rPr lang="fr-FR" sz="1600" dirty="0"/>
              <a:t>Pourquoi pensez-vous devoir faire </a:t>
            </a:r>
            <a:r>
              <a:rPr lang="fr-FR" sz="1600" dirty="0" smtClean="0"/>
              <a:t>ce </a:t>
            </a:r>
            <a:r>
              <a:rPr lang="fr-FR" sz="1600" dirty="0"/>
              <a:t>film ? Notion </a:t>
            </a:r>
            <a:r>
              <a:rPr lang="fr-FR" sz="1600" b="1" dirty="0"/>
              <a:t>d’innovation pédagogique</a:t>
            </a:r>
            <a:r>
              <a:rPr lang="fr-FR" sz="1600" dirty="0"/>
              <a:t>, par exemple.</a:t>
            </a:r>
          </a:p>
          <a:p>
            <a:r>
              <a:rPr lang="fr-FR" sz="1600" dirty="0"/>
              <a:t>Sous </a:t>
            </a:r>
            <a:r>
              <a:rPr lang="fr-FR" sz="1600" b="1" dirty="0"/>
              <a:t>quel angle </a:t>
            </a:r>
            <a:r>
              <a:rPr lang="fr-FR" sz="1600" dirty="0"/>
              <a:t>comptez-vous traiter votre sujet ? Cela détermine la nature de la réalisation (Documentaire, reportage, fiction, portrait</a:t>
            </a:r>
            <a:r>
              <a:rPr lang="fr-FR" sz="1600" dirty="0" smtClean="0"/>
              <a:t>…).</a:t>
            </a:r>
          </a:p>
          <a:p>
            <a:r>
              <a:rPr lang="fr-FR" sz="1600" dirty="0" smtClean="0"/>
              <a:t>Quelle durée pour quel public ? (par exemple : enseignement à distance ou présentiel)</a:t>
            </a:r>
            <a:endParaRPr lang="fr-FR" sz="1600" dirty="0"/>
          </a:p>
          <a:p>
            <a:endParaRPr lang="fr-FR" b="1" dirty="0" smtClean="0"/>
          </a:p>
          <a:p>
            <a:r>
              <a:rPr lang="fr-FR" dirty="0"/>
              <a:t> </a:t>
            </a:r>
          </a:p>
        </p:txBody>
      </p:sp>
      <p:sp>
        <p:nvSpPr>
          <p:cNvPr id="3" name="Ellipse 2"/>
          <p:cNvSpPr/>
          <p:nvPr/>
        </p:nvSpPr>
        <p:spPr>
          <a:xfrm>
            <a:off x="971600" y="3573016"/>
            <a:ext cx="6984776" cy="28429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5400" dirty="0" smtClean="0"/>
              <a:t>La Note d’intention </a:t>
            </a:r>
            <a:endParaRPr lang="fr-FR" sz="5400" dirty="0"/>
          </a:p>
        </p:txBody>
      </p:sp>
    </p:spTree>
    <p:extLst>
      <p:ext uri="{BB962C8B-B14F-4D97-AF65-F5344CB8AC3E}">
        <p14:creationId xmlns:p14="http://schemas.microsoft.com/office/powerpoint/2010/main" val="242079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50116" y="692696"/>
            <a:ext cx="8928992" cy="61011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C’est </a:t>
            </a:r>
            <a:r>
              <a:rPr lang="fr-FR" dirty="0">
                <a:solidFill>
                  <a:schemeClr val="tx1"/>
                </a:solidFill>
              </a:rPr>
              <a:t>un récit narratif et descriptif, rédigé au présent (on raconte l’action en cours), présenté sous une forme proche du texte de théâtre, ou l’on va commencer à décomposer l’action par lieu, et intervention de </a:t>
            </a:r>
            <a:r>
              <a:rPr lang="fr-FR" dirty="0" smtClean="0">
                <a:solidFill>
                  <a:schemeClr val="tx1"/>
                </a:solidFill>
              </a:rPr>
              <a:t>personnage.</a:t>
            </a:r>
          </a:p>
          <a:p>
            <a:pPr algn="ctr"/>
            <a:endParaRPr lang="fr-FR" dirty="0" smtClean="0">
              <a:solidFill>
                <a:schemeClr val="tx1"/>
              </a:solidFill>
            </a:endParaRPr>
          </a:p>
          <a:p>
            <a:pPr algn="ctr"/>
            <a:r>
              <a:rPr lang="fr-FR" b="1" dirty="0" smtClean="0">
                <a:solidFill>
                  <a:schemeClr val="tx1"/>
                </a:solidFill>
              </a:rPr>
              <a:t>Exemple de scénario : Titre </a:t>
            </a:r>
            <a:r>
              <a:rPr lang="fr-FR" b="1" dirty="0">
                <a:solidFill>
                  <a:schemeClr val="tx1"/>
                </a:solidFill>
              </a:rPr>
              <a:t>du film -&gt; L’affaire Paméla Rose</a:t>
            </a:r>
          </a:p>
          <a:p>
            <a:pPr algn="ctr"/>
            <a:endParaRPr lang="fr-FR" dirty="0">
              <a:solidFill>
                <a:schemeClr val="tx1"/>
              </a:solidFill>
            </a:endParaRPr>
          </a:p>
          <a:p>
            <a:r>
              <a:rPr lang="fr-FR" b="1" dirty="0">
                <a:solidFill>
                  <a:schemeClr val="tx1"/>
                </a:solidFill>
              </a:rPr>
              <a:t>Séquence 1 « La rencontre mystérieuse » </a:t>
            </a:r>
            <a:r>
              <a:rPr lang="fr-FR" dirty="0">
                <a:solidFill>
                  <a:schemeClr val="tx1"/>
                </a:solidFill>
              </a:rPr>
              <a:t>(Une séquence détermine une suite de plans) </a:t>
            </a:r>
            <a:r>
              <a:rPr lang="fr-FR" b="1" dirty="0" smtClean="0">
                <a:solidFill>
                  <a:schemeClr val="tx1"/>
                </a:solidFill>
              </a:rPr>
              <a:t>- </a:t>
            </a:r>
            <a:r>
              <a:rPr lang="fr-FR" b="1" dirty="0">
                <a:solidFill>
                  <a:schemeClr val="tx1"/>
                </a:solidFill>
              </a:rPr>
              <a:t>Plan 1</a:t>
            </a:r>
            <a:r>
              <a:rPr lang="fr-FR" dirty="0">
                <a:solidFill>
                  <a:schemeClr val="tx1"/>
                </a:solidFill>
              </a:rPr>
              <a:t> (Un plan détermine une action)</a:t>
            </a:r>
          </a:p>
          <a:p>
            <a:r>
              <a:rPr lang="fr-FR" b="1" dirty="0">
                <a:solidFill>
                  <a:schemeClr val="tx1"/>
                </a:solidFill>
              </a:rPr>
              <a:t>Extérieur – Nuit – Jardin japonais</a:t>
            </a:r>
            <a:endParaRPr lang="fr-FR" dirty="0">
              <a:solidFill>
                <a:schemeClr val="tx1"/>
              </a:solidFill>
            </a:endParaRPr>
          </a:p>
          <a:p>
            <a:r>
              <a:rPr lang="fr-FR" dirty="0">
                <a:solidFill>
                  <a:schemeClr val="tx1"/>
                </a:solidFill>
              </a:rPr>
              <a:t>On doit toujours respecter cet ordre, en commençant par le lieu, le temps, puis l’endroit plus précis.</a:t>
            </a:r>
          </a:p>
          <a:p>
            <a:endParaRPr lang="fr-FR" dirty="0">
              <a:solidFill>
                <a:schemeClr val="tx1"/>
              </a:solidFill>
            </a:endParaRPr>
          </a:p>
          <a:p>
            <a:r>
              <a:rPr lang="fr-FR" b="1" dirty="0">
                <a:solidFill>
                  <a:schemeClr val="tx1"/>
                </a:solidFill>
              </a:rPr>
              <a:t>Description de l’action du 1</a:t>
            </a:r>
            <a:r>
              <a:rPr lang="fr-FR" b="1" baseline="30000" dirty="0">
                <a:solidFill>
                  <a:schemeClr val="tx1"/>
                </a:solidFill>
              </a:rPr>
              <a:t>er</a:t>
            </a:r>
            <a:r>
              <a:rPr lang="fr-FR" b="1" dirty="0">
                <a:solidFill>
                  <a:schemeClr val="tx1"/>
                </a:solidFill>
              </a:rPr>
              <a:t> Plan</a:t>
            </a:r>
            <a:r>
              <a:rPr lang="fr-FR" dirty="0">
                <a:solidFill>
                  <a:schemeClr val="tx1"/>
                </a:solidFill>
              </a:rPr>
              <a:t> : « Un homme se faufile entre les arbres. Il se dirige vers la fenêtre de Melle Rose. » (Bruits du Vent Dans les arbres)</a:t>
            </a:r>
          </a:p>
          <a:p>
            <a:endParaRPr lang="fr-FR" dirty="0">
              <a:solidFill>
                <a:schemeClr val="tx1"/>
              </a:solidFill>
            </a:endParaRPr>
          </a:p>
          <a:p>
            <a:r>
              <a:rPr lang="fr-FR" b="1" dirty="0" smtClean="0">
                <a:solidFill>
                  <a:schemeClr val="tx1"/>
                </a:solidFill>
              </a:rPr>
              <a:t>- Plan </a:t>
            </a:r>
            <a:r>
              <a:rPr lang="fr-FR" b="1" dirty="0">
                <a:solidFill>
                  <a:schemeClr val="tx1"/>
                </a:solidFill>
              </a:rPr>
              <a:t>2</a:t>
            </a:r>
            <a:r>
              <a:rPr lang="fr-FR" dirty="0" smtClean="0">
                <a:solidFill>
                  <a:schemeClr val="tx1"/>
                </a:solidFill>
              </a:rPr>
              <a:t> </a:t>
            </a:r>
            <a:r>
              <a:rPr lang="fr-FR" dirty="0">
                <a:solidFill>
                  <a:schemeClr val="tx1"/>
                </a:solidFill>
              </a:rPr>
              <a:t>: « Melle Rose, allongée sur son lit est plongée dans la lecture d’un roman policier, son téléphone sonne. »</a:t>
            </a:r>
          </a:p>
          <a:p>
            <a:r>
              <a:rPr lang="fr-FR" dirty="0">
                <a:solidFill>
                  <a:schemeClr val="tx1"/>
                </a:solidFill>
              </a:rPr>
              <a:t>Melle Rose répond un peu agacée.</a:t>
            </a:r>
          </a:p>
          <a:p>
            <a:r>
              <a:rPr lang="fr-FR" b="1" dirty="0">
                <a:solidFill>
                  <a:schemeClr val="tx1"/>
                </a:solidFill>
              </a:rPr>
              <a:t>Melle Rose</a:t>
            </a:r>
            <a:endParaRPr lang="fr-FR" dirty="0">
              <a:solidFill>
                <a:schemeClr val="tx1"/>
              </a:solidFill>
            </a:endParaRPr>
          </a:p>
          <a:p>
            <a:pPr algn="ctr"/>
            <a:r>
              <a:rPr lang="fr-FR" dirty="0">
                <a:solidFill>
                  <a:schemeClr val="tx1"/>
                </a:solidFill>
              </a:rPr>
              <a:t>Oui, allo, j’écoute…</a:t>
            </a:r>
          </a:p>
          <a:p>
            <a:pPr algn="ctr"/>
            <a:endParaRPr lang="fr-FR" dirty="0">
              <a:solidFill>
                <a:schemeClr val="tx1"/>
              </a:solidFill>
            </a:endParaRPr>
          </a:p>
        </p:txBody>
      </p:sp>
      <p:sp>
        <p:nvSpPr>
          <p:cNvPr id="6" name="Rectangle à coins arrondis 5"/>
          <p:cNvSpPr/>
          <p:nvPr/>
        </p:nvSpPr>
        <p:spPr>
          <a:xfrm>
            <a:off x="1906570" y="84683"/>
            <a:ext cx="5256584" cy="531440"/>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Le Scénario</a:t>
            </a:r>
            <a:endParaRPr lang="fr-FR" sz="2400" b="1" dirty="0"/>
          </a:p>
        </p:txBody>
      </p:sp>
    </p:spTree>
    <p:extLst>
      <p:ext uri="{BB962C8B-B14F-4D97-AF65-F5344CB8AC3E}">
        <p14:creationId xmlns:p14="http://schemas.microsoft.com/office/powerpoint/2010/main" val="163855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107504" y="908720"/>
            <a:ext cx="8928992" cy="58326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tx1"/>
                </a:solidFill>
              </a:rPr>
              <a:t>C’est </a:t>
            </a:r>
            <a:r>
              <a:rPr lang="fr-FR" dirty="0">
                <a:solidFill>
                  <a:schemeClr val="tx1"/>
                </a:solidFill>
              </a:rPr>
              <a:t>un tableau récapitulatif, qui décompose l’action plan par plan, en y ajoutant des éléments techniques (durée, lieu, valeur de plan, animation, son, musique…). C’est ici que l’on va traduire le scénario en langage </a:t>
            </a:r>
            <a:r>
              <a:rPr lang="fr-FR" dirty="0" smtClean="0">
                <a:solidFill>
                  <a:schemeClr val="tx1"/>
                </a:solidFill>
              </a:rPr>
              <a:t>cinématographique.</a:t>
            </a:r>
            <a:endParaRPr lang="fr-FR" dirty="0">
              <a:solidFill>
                <a:schemeClr val="tx1"/>
              </a:solidFill>
            </a:endParaRPr>
          </a:p>
        </p:txBody>
      </p:sp>
      <p:graphicFrame>
        <p:nvGraphicFramePr>
          <p:cNvPr id="11" name="Objet 10"/>
          <p:cNvGraphicFramePr>
            <a:graphicFrameLocks noChangeAspect="1"/>
          </p:cNvGraphicFramePr>
          <p:nvPr>
            <p:extLst>
              <p:ext uri="{D42A27DB-BD31-4B8C-83A1-F6EECF244321}">
                <p14:modId xmlns:p14="http://schemas.microsoft.com/office/powerpoint/2010/main" val="4284421571"/>
              </p:ext>
            </p:extLst>
          </p:nvPr>
        </p:nvGraphicFramePr>
        <p:xfrm>
          <a:off x="293688" y="2346325"/>
          <a:ext cx="8737600" cy="3863975"/>
        </p:xfrm>
        <a:graphic>
          <a:graphicData uri="http://schemas.openxmlformats.org/presentationml/2006/ole">
            <mc:AlternateContent xmlns:mc="http://schemas.openxmlformats.org/markup-compatibility/2006">
              <mc:Choice xmlns:v="urn:schemas-microsoft-com:vml" Requires="v">
                <p:oleObj spid="_x0000_s6205" name="Document" r:id="rId3" imgW="11091620" imgH="4908175" progId="Word.Document.12">
                  <p:embed/>
                </p:oleObj>
              </mc:Choice>
              <mc:Fallback>
                <p:oleObj name="Document" r:id="rId3" imgW="11091620" imgH="4908175" progId="Word.Document.12">
                  <p:embed/>
                  <p:pic>
                    <p:nvPicPr>
                      <p:cNvPr id="0" name=""/>
                      <p:cNvPicPr/>
                      <p:nvPr/>
                    </p:nvPicPr>
                    <p:blipFill>
                      <a:blip r:embed="rId4"/>
                      <a:stretch>
                        <a:fillRect/>
                      </a:stretch>
                    </p:blipFill>
                    <p:spPr>
                      <a:xfrm>
                        <a:off x="293688" y="2346325"/>
                        <a:ext cx="8737600" cy="3863975"/>
                      </a:xfrm>
                      <a:prstGeom prst="rect">
                        <a:avLst/>
                      </a:prstGeom>
                      <a:noFill/>
                    </p:spPr>
                  </p:pic>
                </p:oleObj>
              </mc:Fallback>
            </mc:AlternateContent>
          </a:graphicData>
        </a:graphic>
      </p:graphicFrame>
      <p:sp>
        <p:nvSpPr>
          <p:cNvPr id="6" name="Rectangle à coins arrondis 5"/>
          <p:cNvSpPr/>
          <p:nvPr/>
        </p:nvSpPr>
        <p:spPr>
          <a:xfrm>
            <a:off x="1763688" y="62961"/>
            <a:ext cx="5256584" cy="792088"/>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Le Découpage Technique</a:t>
            </a:r>
            <a:endParaRPr lang="fr-FR" sz="2400" b="1" dirty="0"/>
          </a:p>
        </p:txBody>
      </p:sp>
    </p:spTree>
    <p:extLst>
      <p:ext uri="{BB962C8B-B14F-4D97-AF65-F5344CB8AC3E}">
        <p14:creationId xmlns:p14="http://schemas.microsoft.com/office/powerpoint/2010/main" val="154647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3436673882"/>
              </p:ext>
            </p:extLst>
          </p:nvPr>
        </p:nvGraphicFramePr>
        <p:xfrm>
          <a:off x="0" y="44624"/>
          <a:ext cx="9144000" cy="6768752"/>
        </p:xfrm>
        <a:graphic>
          <a:graphicData uri="http://schemas.openxmlformats.org/presentationml/2006/ole">
            <mc:AlternateContent xmlns:mc="http://schemas.openxmlformats.org/markup-compatibility/2006">
              <mc:Choice xmlns:v="urn:schemas-microsoft-com:vml" Requires="v">
                <p:oleObj spid="_x0000_s11300" name="Présentation" r:id="rId3" imgW="4443813" imgH="3332849" progId="PowerPoint.Show.12">
                  <p:embed/>
                </p:oleObj>
              </mc:Choice>
              <mc:Fallback>
                <p:oleObj name="Présentation" r:id="rId3" imgW="4443813" imgH="3332849" progId="PowerPoint.Show.12">
                  <p:embed/>
                  <p:pic>
                    <p:nvPicPr>
                      <p:cNvPr id="0" name=""/>
                      <p:cNvPicPr/>
                      <p:nvPr/>
                    </p:nvPicPr>
                    <p:blipFill>
                      <a:blip r:embed="rId4"/>
                      <a:stretch>
                        <a:fillRect/>
                      </a:stretch>
                    </p:blipFill>
                    <p:spPr>
                      <a:xfrm>
                        <a:off x="0" y="44624"/>
                        <a:ext cx="9144000" cy="6768752"/>
                      </a:xfrm>
                      <a:prstGeom prst="rect">
                        <a:avLst/>
                      </a:prstGeom>
                    </p:spPr>
                  </p:pic>
                </p:oleObj>
              </mc:Fallback>
            </mc:AlternateContent>
          </a:graphicData>
        </a:graphic>
      </p:graphicFrame>
      <p:sp>
        <p:nvSpPr>
          <p:cNvPr id="3" name="Rectangle à coins arrondis 2"/>
          <p:cNvSpPr/>
          <p:nvPr/>
        </p:nvSpPr>
        <p:spPr>
          <a:xfrm>
            <a:off x="5580112" y="116632"/>
            <a:ext cx="3484940" cy="1152128"/>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La préparation du Film</a:t>
            </a:r>
            <a:endParaRPr lang="fr-FR" sz="2400" b="1" dirty="0"/>
          </a:p>
        </p:txBody>
      </p:sp>
    </p:spTree>
    <p:extLst>
      <p:ext uri="{BB962C8B-B14F-4D97-AF65-F5344CB8AC3E}">
        <p14:creationId xmlns:p14="http://schemas.microsoft.com/office/powerpoint/2010/main" val="197015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1124744"/>
            <a:ext cx="8749480" cy="3539430"/>
          </a:xfrm>
          <a:prstGeom prst="rect">
            <a:avLst/>
          </a:prstGeom>
        </p:spPr>
        <p:txBody>
          <a:bodyPr wrap="square">
            <a:spAutoFit/>
          </a:bodyPr>
          <a:lstStyle/>
          <a:p>
            <a:r>
              <a:rPr lang="fr-FR" sz="1600" b="1" dirty="0" smtClean="0"/>
              <a:t>-Les repérages -&gt; Défini le choix des Lieux; du matériel; des acteurs -&gt; détermine l’environnement du tournage</a:t>
            </a:r>
          </a:p>
          <a:p>
            <a:endParaRPr lang="fr-FR" sz="1600" b="1" dirty="0"/>
          </a:p>
          <a:p>
            <a:r>
              <a:rPr lang="fr-FR" sz="1600" b="1" dirty="0" smtClean="0"/>
              <a:t>-Définir un planning de production en fonction de la disponibilité des acteurs </a:t>
            </a:r>
            <a:r>
              <a:rPr lang="fr-FR" sz="1600" b="1" dirty="0" smtClean="0"/>
              <a:t>, du matériel </a:t>
            </a:r>
            <a:r>
              <a:rPr lang="fr-FR" sz="1600" b="1" dirty="0" smtClean="0"/>
              <a:t>et lieux du </a:t>
            </a:r>
            <a:r>
              <a:rPr lang="fr-FR" sz="1600" b="1" dirty="0" smtClean="0"/>
              <a:t>film. Voici  l’exemple d’un planning de tournage réalisé pour un film pédagogique sur les porcs :</a:t>
            </a:r>
            <a:endParaRPr lang="fr-FR" sz="1600" b="1" dirty="0" smtClean="0"/>
          </a:p>
          <a:p>
            <a:endParaRPr lang="fr-FR" sz="1600" b="1" dirty="0" smtClean="0"/>
          </a:p>
          <a:p>
            <a:endParaRPr lang="fr-FR" sz="1600" b="1" dirty="0"/>
          </a:p>
          <a:p>
            <a:endParaRPr lang="fr-FR" sz="1600" b="1" dirty="0" smtClean="0"/>
          </a:p>
          <a:p>
            <a:endParaRPr lang="fr-FR" sz="1600" b="1" dirty="0" smtClean="0"/>
          </a:p>
          <a:p>
            <a:endParaRPr lang="fr-FR" sz="1600" b="1" dirty="0" smtClean="0"/>
          </a:p>
          <a:p>
            <a:endParaRPr lang="fr-FR" sz="1600" b="1" dirty="0" smtClean="0"/>
          </a:p>
          <a:p>
            <a:endParaRPr lang="fr-FR" sz="1600" b="1" dirty="0" smtClean="0"/>
          </a:p>
          <a:p>
            <a:endParaRPr lang="fr-FR" sz="1600" b="1" dirty="0"/>
          </a:p>
          <a:p>
            <a:endParaRPr lang="fr-FR" sz="1600" dirty="0" smtClean="0"/>
          </a:p>
        </p:txBody>
      </p:sp>
      <p:graphicFrame>
        <p:nvGraphicFramePr>
          <p:cNvPr id="20" name="Objet 19"/>
          <p:cNvGraphicFramePr>
            <a:graphicFrameLocks noChangeAspect="1"/>
          </p:cNvGraphicFramePr>
          <p:nvPr>
            <p:extLst>
              <p:ext uri="{D42A27DB-BD31-4B8C-83A1-F6EECF244321}">
                <p14:modId xmlns:p14="http://schemas.microsoft.com/office/powerpoint/2010/main" val="3022520180"/>
              </p:ext>
            </p:extLst>
          </p:nvPr>
        </p:nvGraphicFramePr>
        <p:xfrm>
          <a:off x="102689" y="2420888"/>
          <a:ext cx="8789791" cy="4320480"/>
        </p:xfrm>
        <a:graphic>
          <a:graphicData uri="http://schemas.openxmlformats.org/presentationml/2006/ole">
            <mc:AlternateContent xmlns:mc="http://schemas.openxmlformats.org/markup-compatibility/2006">
              <mc:Choice xmlns:v="urn:schemas-microsoft-com:vml" Requires="v">
                <p:oleObj spid="_x0000_s10307" name="Document" r:id="rId3" imgW="10159177" imgH="6381566" progId="Word.Document.12">
                  <p:embed/>
                </p:oleObj>
              </mc:Choice>
              <mc:Fallback>
                <p:oleObj name="Document" r:id="rId3" imgW="10159177" imgH="6381566" progId="Word.Document.12">
                  <p:embed/>
                  <p:pic>
                    <p:nvPicPr>
                      <p:cNvPr id="0" name=""/>
                      <p:cNvPicPr/>
                      <p:nvPr/>
                    </p:nvPicPr>
                    <p:blipFill>
                      <a:blip r:embed="rId4"/>
                      <a:stretch>
                        <a:fillRect/>
                      </a:stretch>
                    </p:blipFill>
                    <p:spPr>
                      <a:xfrm>
                        <a:off x="102689" y="2420888"/>
                        <a:ext cx="8789791" cy="4320480"/>
                      </a:xfrm>
                      <a:prstGeom prst="rect">
                        <a:avLst/>
                      </a:prstGeom>
                    </p:spPr>
                  </p:pic>
                </p:oleObj>
              </mc:Fallback>
            </mc:AlternateContent>
          </a:graphicData>
        </a:graphic>
      </p:graphicFrame>
      <p:sp>
        <p:nvSpPr>
          <p:cNvPr id="8" name="Rectangle à coins arrondis 7"/>
          <p:cNvSpPr/>
          <p:nvPr/>
        </p:nvSpPr>
        <p:spPr>
          <a:xfrm>
            <a:off x="1475656" y="116632"/>
            <a:ext cx="6120680" cy="864096"/>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b="1" dirty="0" smtClean="0"/>
              <a:t>La préparation du Film </a:t>
            </a:r>
            <a:endParaRPr lang="fr-FR" sz="2400" b="1" dirty="0"/>
          </a:p>
        </p:txBody>
      </p:sp>
    </p:spTree>
    <p:extLst>
      <p:ext uri="{BB962C8B-B14F-4D97-AF65-F5344CB8AC3E}">
        <p14:creationId xmlns:p14="http://schemas.microsoft.com/office/powerpoint/2010/main" val="35051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1327700089"/>
              </p:ext>
            </p:extLst>
          </p:nvPr>
        </p:nvGraphicFramePr>
        <p:xfrm>
          <a:off x="251520" y="116632"/>
          <a:ext cx="8704263" cy="6692900"/>
        </p:xfrm>
        <a:graphic>
          <a:graphicData uri="http://schemas.openxmlformats.org/presentationml/2006/ole">
            <mc:AlternateContent xmlns:mc="http://schemas.openxmlformats.org/markup-compatibility/2006">
              <mc:Choice xmlns:v="urn:schemas-microsoft-com:vml" Requires="v">
                <p:oleObj spid="_x0000_s14358" name="Document" r:id="rId3" imgW="10230694" imgH="7866758" progId="Word.Document.12">
                  <p:embed/>
                </p:oleObj>
              </mc:Choice>
              <mc:Fallback>
                <p:oleObj name="Document" r:id="rId3" imgW="10230694" imgH="7866758" progId="Word.Document.12">
                  <p:embed/>
                  <p:pic>
                    <p:nvPicPr>
                      <p:cNvPr id="0" name=""/>
                      <p:cNvPicPr/>
                      <p:nvPr/>
                    </p:nvPicPr>
                    <p:blipFill>
                      <a:blip r:embed="rId4"/>
                      <a:stretch>
                        <a:fillRect/>
                      </a:stretch>
                    </p:blipFill>
                    <p:spPr>
                      <a:xfrm>
                        <a:off x="251520" y="116632"/>
                        <a:ext cx="8704263" cy="6692900"/>
                      </a:xfrm>
                      <a:prstGeom prst="rect">
                        <a:avLst/>
                      </a:prstGeom>
                    </p:spPr>
                  </p:pic>
                </p:oleObj>
              </mc:Fallback>
            </mc:AlternateContent>
          </a:graphicData>
        </a:graphic>
      </p:graphicFrame>
    </p:spTree>
    <p:extLst>
      <p:ext uri="{BB962C8B-B14F-4D97-AF65-F5344CB8AC3E}">
        <p14:creationId xmlns:p14="http://schemas.microsoft.com/office/powerpoint/2010/main" val="3212586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2834</TotalTime>
  <Words>525</Words>
  <Application>Microsoft Office PowerPoint</Application>
  <PresentationFormat>Affichage à l'écran (4:3)</PresentationFormat>
  <Paragraphs>113</Paragraphs>
  <Slides>21</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21</vt:i4>
      </vt:variant>
    </vt:vector>
  </HeadingPairs>
  <TitlesOfParts>
    <vt:vector size="24" baseType="lpstr">
      <vt:lpstr>Thème Office</vt:lpstr>
      <vt:lpstr>Document</vt:lpstr>
      <vt:lpstr>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d’un extrait du film abattoir bovin version généraliste</vt:lpstr>
      <vt:lpstr>Présentation PowerPoint</vt:lpstr>
    </vt:vector>
  </TitlesOfParts>
  <Company>Groupe 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c:creator>
  <cp:lastModifiedBy>MONTAGE</cp:lastModifiedBy>
  <cp:revision>155</cp:revision>
  <cp:lastPrinted>2015-06-02T10:17:56Z</cp:lastPrinted>
  <dcterms:created xsi:type="dcterms:W3CDTF">2013-10-15T07:02:28Z</dcterms:created>
  <dcterms:modified xsi:type="dcterms:W3CDTF">2016-07-13T08:55:54Z</dcterms:modified>
</cp:coreProperties>
</file>